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charts/chart28.xml" ContentType="application/vnd.openxmlformats-officedocument.drawingml.char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3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charts/chart29.xml" ContentType="application/vnd.openxmlformats-officedocument.drawingml.char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charts/chart27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charts/chart25.xml" ContentType="application/vnd.openxmlformats-officedocument.drawingml.char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ppt/charts/chart32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charts/chart30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harts/chart5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323" r:id="rId2"/>
    <p:sldId id="325" r:id="rId3"/>
    <p:sldId id="256" r:id="rId4"/>
    <p:sldId id="257" r:id="rId5"/>
    <p:sldId id="258" r:id="rId6"/>
    <p:sldId id="259" r:id="rId7"/>
    <p:sldId id="407" r:id="rId8"/>
    <p:sldId id="260" r:id="rId9"/>
    <p:sldId id="261" r:id="rId10"/>
    <p:sldId id="262" r:id="rId11"/>
    <p:sldId id="263" r:id="rId12"/>
    <p:sldId id="408" r:id="rId13"/>
    <p:sldId id="264" r:id="rId14"/>
    <p:sldId id="265" r:id="rId15"/>
    <p:sldId id="267" r:id="rId16"/>
    <p:sldId id="410" r:id="rId17"/>
    <p:sldId id="411" r:id="rId18"/>
    <p:sldId id="412" r:id="rId19"/>
    <p:sldId id="269" r:id="rId20"/>
    <p:sldId id="268" r:id="rId21"/>
    <p:sldId id="409" r:id="rId22"/>
    <p:sldId id="420" r:id="rId23"/>
    <p:sldId id="273" r:id="rId24"/>
    <p:sldId id="274" r:id="rId25"/>
    <p:sldId id="275" r:id="rId26"/>
    <p:sldId id="276" r:id="rId27"/>
    <p:sldId id="277" r:id="rId28"/>
    <p:sldId id="279" r:id="rId29"/>
    <p:sldId id="280" r:id="rId30"/>
    <p:sldId id="421" r:id="rId31"/>
    <p:sldId id="282" r:id="rId32"/>
    <p:sldId id="406" r:id="rId33"/>
    <p:sldId id="422" r:id="rId34"/>
    <p:sldId id="416" r:id="rId35"/>
    <p:sldId id="417" r:id="rId36"/>
    <p:sldId id="285" r:id="rId37"/>
    <p:sldId id="413" r:id="rId38"/>
    <p:sldId id="414" r:id="rId39"/>
    <p:sldId id="415" r:id="rId40"/>
    <p:sldId id="284" r:id="rId41"/>
    <p:sldId id="418" r:id="rId42"/>
    <p:sldId id="376" r:id="rId43"/>
    <p:sldId id="377" r:id="rId44"/>
    <p:sldId id="378" r:id="rId45"/>
    <p:sldId id="379" r:id="rId46"/>
    <p:sldId id="380" r:id="rId47"/>
    <p:sldId id="381" r:id="rId48"/>
    <p:sldId id="382" r:id="rId49"/>
    <p:sldId id="383" r:id="rId50"/>
    <p:sldId id="384" r:id="rId51"/>
    <p:sldId id="385" r:id="rId52"/>
    <p:sldId id="386" r:id="rId53"/>
    <p:sldId id="387" r:id="rId54"/>
    <p:sldId id="389" r:id="rId55"/>
    <p:sldId id="390" r:id="rId56"/>
    <p:sldId id="391" r:id="rId57"/>
    <p:sldId id="396" r:id="rId58"/>
    <p:sldId id="397" r:id="rId59"/>
    <p:sldId id="398" r:id="rId60"/>
    <p:sldId id="401" r:id="rId61"/>
    <p:sldId id="402" r:id="rId62"/>
    <p:sldId id="403" r:id="rId63"/>
    <p:sldId id="404" r:id="rId64"/>
    <p:sldId id="405" r:id="rId65"/>
    <p:sldId id="324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500" autoAdjust="0"/>
    <p:restoredTop sz="94660"/>
  </p:normalViewPr>
  <p:slideViewPr>
    <p:cSldViewPr>
      <p:cViewPr>
        <p:scale>
          <a:sx n="100" d="100"/>
          <a:sy n="100" d="100"/>
        </p:scale>
        <p:origin x="-558" y="9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MC-Meeting-20-5-2019\PPT-AWP\PPT_DATA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MC-Meeting-20-5-2019\PPT-AWP\PPT_DATA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MC-Meeting-20-5-2019\PPT-AWP\PPT_DATA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MC-Meeting-20-5-2019\PPT-AWP\PPT_DATA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MC-Meeting-20-5-2019\PPT-AWP\PPT_DATA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MC-Meeting-20-5-2019\PPT-AWP\PPT_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MC-Meeting-20-5-2019\PPT-AWP\PPT_DATA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MC-Meeting-20-5-2019\PPT-AWP\PPT_DATA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MC-Meeting-20-5-2019\PPT-AWP\PPT_DATA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MC-Meeting-20-5-2019\PPT-AWP\PPT_DAT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0555555555555652E-2"/>
          <c:y val="0.17951099350286195"/>
          <c:w val="0.93695975503062112"/>
          <c:h val="0.55762703842347827"/>
        </c:manualLayout>
      </c:layout>
      <c:bar3DChart>
        <c:barDir val="col"/>
        <c:grouping val="clustered"/>
        <c:ser>
          <c:idx val="0"/>
          <c:order val="0"/>
          <c:tx>
            <c:strRef>
              <c:f>'institutions year 2017-18'!$C$20</c:f>
              <c:strCache>
                <c:ptCount val="1"/>
                <c:pt idx="0">
                  <c:v>Primary Schools </c:v>
                </c:pt>
              </c:strCache>
            </c:strRef>
          </c:tx>
          <c:dLbls>
            <c:dLbl>
              <c:idx val="0"/>
              <c:layout>
                <c:manualLayout>
                  <c:x val="4.5871559633027664E-3"/>
                  <c:y val="-1.91256830601093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2.1857923497267829E-2"/>
                </c:manualLayout>
              </c:layout>
              <c:showVal val="1"/>
            </c:dLbl>
            <c:showVal val="1"/>
          </c:dLbls>
          <c:cat>
            <c:strRef>
              <c:f>'institutions year 2017-18'!$D$19:$F$19</c:f>
              <c:strCache>
                <c:ptCount val="3"/>
                <c:pt idx="0">
                  <c:v>  PAB Approved 2018-19</c:v>
                </c:pt>
                <c:pt idx="2">
                  <c:v>ACHIEVMENT  </c:v>
                </c:pt>
              </c:strCache>
            </c:strRef>
          </c:cat>
          <c:val>
            <c:numRef>
              <c:f>'institutions year 2017-18'!$D$20:$F$20</c:f>
              <c:numCache>
                <c:formatCode>General</c:formatCode>
                <c:ptCount val="3"/>
                <c:pt idx="0">
                  <c:v>82573</c:v>
                </c:pt>
                <c:pt idx="2">
                  <c:v>81966</c:v>
                </c:pt>
              </c:numCache>
            </c:numRef>
          </c:val>
        </c:ser>
        <c:ser>
          <c:idx val="1"/>
          <c:order val="1"/>
          <c:tx>
            <c:strRef>
              <c:f>'institutions year 2017-18'!$C$21</c:f>
              <c:strCache>
                <c:ptCount val="1"/>
              </c:strCache>
            </c:strRef>
          </c:tx>
          <c:cat>
            <c:strRef>
              <c:f>'institutions year 2017-18'!$D$19:$F$19</c:f>
              <c:strCache>
                <c:ptCount val="3"/>
                <c:pt idx="0">
                  <c:v>  PAB Approved 2018-19</c:v>
                </c:pt>
                <c:pt idx="2">
                  <c:v>ACHIEVMENT  </c:v>
                </c:pt>
              </c:strCache>
            </c:strRef>
          </c:cat>
          <c:val>
            <c:numRef>
              <c:f>'institutions year 2017-18'!$D$21:$F$21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'institutions year 2017-18'!$C$22</c:f>
              <c:strCache>
                <c:ptCount val="1"/>
                <c:pt idx="0">
                  <c:v>Upper Primary  Schools </c:v>
                </c:pt>
              </c:strCache>
            </c:strRef>
          </c:tx>
          <c:dLbls>
            <c:dLbl>
              <c:idx val="0"/>
              <c:layout>
                <c:manualLayout>
                  <c:x val="-6.1162079510703521E-3"/>
                  <c:y val="-3.2786885245901641E-2"/>
                </c:manualLayout>
              </c:layout>
              <c:showVal val="1"/>
            </c:dLbl>
            <c:dLbl>
              <c:idx val="2"/>
              <c:layout>
                <c:manualLayout>
                  <c:x val="-1.5290519877675869E-3"/>
                  <c:y val="-1.6393442622950821E-2"/>
                </c:manualLayout>
              </c:layout>
              <c:showVal val="1"/>
            </c:dLbl>
            <c:showVal val="1"/>
          </c:dLbls>
          <c:cat>
            <c:strRef>
              <c:f>'institutions year 2017-18'!$D$19:$F$19</c:f>
              <c:strCache>
                <c:ptCount val="3"/>
                <c:pt idx="0">
                  <c:v>  PAB Approved 2018-19</c:v>
                </c:pt>
                <c:pt idx="2">
                  <c:v>ACHIEVMENT  </c:v>
                </c:pt>
              </c:strCache>
            </c:strRef>
          </c:cat>
          <c:val>
            <c:numRef>
              <c:f>'institutions year 2017-18'!$D$22:$F$22</c:f>
              <c:numCache>
                <c:formatCode>General</c:formatCode>
                <c:ptCount val="3"/>
                <c:pt idx="0">
                  <c:v>31133</c:v>
                </c:pt>
                <c:pt idx="2">
                  <c:v>31063</c:v>
                </c:pt>
              </c:numCache>
            </c:numRef>
          </c:val>
        </c:ser>
        <c:ser>
          <c:idx val="3"/>
          <c:order val="3"/>
          <c:tx>
            <c:strRef>
              <c:f>'institutions year 2017-18'!$C$23</c:f>
              <c:strCache>
                <c:ptCount val="1"/>
              </c:strCache>
            </c:strRef>
          </c:tx>
          <c:cat>
            <c:strRef>
              <c:f>'institutions year 2017-18'!$D$19:$F$19</c:f>
              <c:strCache>
                <c:ptCount val="3"/>
                <c:pt idx="0">
                  <c:v>  PAB Approved 2018-19</c:v>
                </c:pt>
                <c:pt idx="2">
                  <c:v>ACHIEVMENT  </c:v>
                </c:pt>
              </c:strCache>
            </c:strRef>
          </c:cat>
          <c:val>
            <c:numRef>
              <c:f>'institutions year 2017-18'!$D$23:$F$23</c:f>
              <c:numCache>
                <c:formatCode>General</c:formatCode>
                <c:ptCount val="3"/>
              </c:numCache>
            </c:numRef>
          </c:val>
        </c:ser>
        <c:ser>
          <c:idx val="4"/>
          <c:order val="4"/>
          <c:tx>
            <c:strRef>
              <c:f>'institutions year 2017-18'!$C$24</c:f>
              <c:strCache>
                <c:ptCount val="1"/>
                <c:pt idx="0">
                  <c:v>Total Schools </c:v>
                </c:pt>
              </c:strCache>
            </c:strRef>
          </c:tx>
          <c:dLbls>
            <c:dLbl>
              <c:idx val="0"/>
              <c:layout>
                <c:manualLayout>
                  <c:x val="3.0581039755351756E-3"/>
                  <c:y val="-1.91256830601093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2.1857923497267829E-2"/>
                </c:manualLayout>
              </c:layout>
              <c:showVal val="1"/>
            </c:dLbl>
            <c:showVal val="1"/>
          </c:dLbls>
          <c:cat>
            <c:strRef>
              <c:f>'institutions year 2017-18'!$D$19:$F$19</c:f>
              <c:strCache>
                <c:ptCount val="3"/>
                <c:pt idx="0">
                  <c:v>  PAB Approved 2018-19</c:v>
                </c:pt>
                <c:pt idx="2">
                  <c:v>ACHIEVMENT  </c:v>
                </c:pt>
              </c:strCache>
            </c:strRef>
          </c:cat>
          <c:val>
            <c:numRef>
              <c:f>'institutions year 2017-18'!$D$24:$F$24</c:f>
              <c:numCache>
                <c:formatCode>General</c:formatCode>
                <c:ptCount val="3"/>
                <c:pt idx="0">
                  <c:v>113706</c:v>
                </c:pt>
                <c:pt idx="2">
                  <c:v>113029</c:v>
                </c:pt>
              </c:numCache>
            </c:numRef>
          </c:val>
        </c:ser>
        <c:shape val="cylinder"/>
        <c:axId val="67009536"/>
        <c:axId val="67023616"/>
        <c:axId val="0"/>
      </c:bar3DChart>
      <c:catAx>
        <c:axId val="67009536"/>
        <c:scaling>
          <c:orientation val="minMax"/>
        </c:scaling>
        <c:axPos val="b"/>
        <c:tickLblPos val="nextTo"/>
        <c:crossAx val="67023616"/>
        <c:crosses val="autoZero"/>
        <c:auto val="1"/>
        <c:lblAlgn val="ctr"/>
        <c:lblOffset val="100"/>
      </c:catAx>
      <c:valAx>
        <c:axId val="67023616"/>
        <c:scaling>
          <c:orientation val="minMax"/>
        </c:scaling>
        <c:delete val="1"/>
        <c:axPos val="l"/>
        <c:numFmt formatCode="General" sourceLinked="1"/>
        <c:tickLblPos val="nextTo"/>
        <c:crossAx val="67009536"/>
        <c:crosses val="autoZero"/>
        <c:crossBetween val="between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2.029308836395461E-2"/>
          <c:y val="4.1547774665538122E-4"/>
          <c:w val="0.97970691163604551"/>
          <c:h val="0.13976314857913638"/>
        </c:manualLayout>
      </c:layout>
    </c:legend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6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-8.3333333333333367E-3"/>
                  <c:y val="-8.333333333333334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88.81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'Honorarium  of cch '!$C$17</c:f>
              <c:strCache>
                <c:ptCount val="1"/>
                <c:pt idx="0">
                  <c:v>% of  Expenditure</c:v>
                </c:pt>
              </c:strCache>
            </c:strRef>
          </c:cat>
          <c:val>
            <c:numRef>
              <c:f>'Honorarium  of cch '!$D$17</c:f>
              <c:numCache>
                <c:formatCode>0.00%</c:formatCode>
                <c:ptCount val="1"/>
                <c:pt idx="0">
                  <c:v>0.8881</c:v>
                </c:pt>
              </c:numCache>
            </c:numRef>
          </c:val>
        </c:ser>
        <c:shape val="cylinder"/>
        <c:axId val="69270144"/>
        <c:axId val="69140864"/>
        <c:axId val="0"/>
      </c:bar3DChart>
      <c:catAx>
        <c:axId val="69270144"/>
        <c:scaling>
          <c:orientation val="minMax"/>
        </c:scaling>
        <c:axPos val="b"/>
        <c:tickLblPos val="nextTo"/>
        <c:crossAx val="69140864"/>
        <c:crosses val="autoZero"/>
        <c:auto val="1"/>
        <c:lblAlgn val="ctr"/>
        <c:lblOffset val="100"/>
      </c:catAx>
      <c:valAx>
        <c:axId val="69140864"/>
        <c:scaling>
          <c:orientation val="minMax"/>
        </c:scaling>
        <c:delete val="1"/>
        <c:axPos val="l"/>
        <c:numFmt formatCode="0.00%" sourceLinked="1"/>
        <c:tickLblPos val="nextTo"/>
        <c:crossAx val="69270144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Pt>
            <c:idx val="4"/>
            <c:spPr>
              <a:solidFill>
                <a:schemeClr val="accent5"/>
              </a:solidFill>
            </c:spPr>
          </c:dPt>
          <c:dPt>
            <c:idx val="5"/>
            <c:spPr>
              <a:solidFill>
                <a:schemeClr val="accent6"/>
              </a:solidFill>
            </c:spPr>
          </c:dPt>
          <c:dPt>
            <c:idx val="6"/>
            <c:spPr>
              <a:solidFill>
                <a:schemeClr val="accent6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2.7777777777778043E-3"/>
                  <c:y val="-3.8251366120218601E-2"/>
                </c:manualLayout>
              </c:layout>
              <c:showVal val="1"/>
            </c:dLbl>
            <c:dLbl>
              <c:idx val="1"/>
              <c:layout>
                <c:manualLayout>
                  <c:x val="-1.3888888888888967E-3"/>
                  <c:y val="-3.0054644808743192E-2"/>
                </c:manualLayout>
              </c:layout>
              <c:showVal val="1"/>
            </c:dLbl>
            <c:dLbl>
              <c:idx val="2"/>
              <c:layout>
                <c:manualLayout>
                  <c:x val="5.5555555555555558E-3"/>
                  <c:y val="-4.0983606557377074E-2"/>
                </c:manualLayout>
              </c:layout>
              <c:showVal val="1"/>
            </c:dLbl>
            <c:dLbl>
              <c:idx val="3"/>
              <c:layout>
                <c:manualLayout>
                  <c:x val="2.7777777777778043E-3"/>
                  <c:y val="-2.1857923497267812E-2"/>
                </c:manualLayout>
              </c:layout>
              <c:showVal val="1"/>
            </c:dLbl>
            <c:dLbl>
              <c:idx val="4"/>
              <c:layout>
                <c:manualLayout>
                  <c:x val="1.3888888888888963E-2"/>
                  <c:y val="-2.1857923497267812E-2"/>
                </c:manualLayout>
              </c:layout>
              <c:showVal val="1"/>
            </c:dLbl>
            <c:dLbl>
              <c:idx val="5"/>
              <c:layout>
                <c:manualLayout>
                  <c:x val="5.5555555555554465E-3"/>
                  <c:y val="-3.8251366120218601E-2"/>
                </c:manualLayout>
              </c:layout>
              <c:showVal val="1"/>
            </c:dLbl>
            <c:dLbl>
              <c:idx val="6"/>
              <c:layout>
                <c:manualLayout>
                  <c:x val="4.1666666666667681E-3"/>
                  <c:y val="-4.6448087431693985E-2"/>
                </c:manualLayout>
              </c:layout>
              <c:showVal val="1"/>
            </c:dLbl>
            <c:showVal val="1"/>
          </c:dLbls>
          <c:cat>
            <c:strRef>
              <c:f>'TA- Utilization'!$C$29:$C$35</c:f>
              <c:strCache>
                <c:ptCount val="7"/>
                <c:pt idx="0">
                  <c:v>Annual  Allocation</c:v>
                </c:pt>
                <c:pt idx="1">
                  <c:v>Opening   Balance</c:v>
                </c:pt>
                <c:pt idx="2">
                  <c:v>Received  Amount</c:v>
                </c:pt>
                <c:pt idx="3">
                  <c:v>Total Available</c:v>
                </c:pt>
                <c:pt idx="4">
                  <c:v>Received Bills from NAN</c:v>
                </c:pt>
                <c:pt idx="5">
                  <c:v>Payment to NAN</c:v>
                </c:pt>
                <c:pt idx="6">
                  <c:v>Closing Balance</c:v>
                </c:pt>
              </c:strCache>
            </c:strRef>
          </c:cat>
          <c:val>
            <c:numRef>
              <c:f>'TA- Utilization'!$D$29:$D$35</c:f>
              <c:numCache>
                <c:formatCode>General</c:formatCode>
                <c:ptCount val="7"/>
                <c:pt idx="0">
                  <c:v>11.129999999999999</c:v>
                </c:pt>
                <c:pt idx="1">
                  <c:v>1.37</c:v>
                </c:pt>
                <c:pt idx="2">
                  <c:v>9.76</c:v>
                </c:pt>
                <c:pt idx="3">
                  <c:v>11.129999999999999</c:v>
                </c:pt>
                <c:pt idx="4">
                  <c:v>9.25</c:v>
                </c:pt>
                <c:pt idx="5">
                  <c:v>9.25</c:v>
                </c:pt>
                <c:pt idx="6">
                  <c:v>1.8800000000000001</c:v>
                </c:pt>
              </c:numCache>
            </c:numRef>
          </c:val>
        </c:ser>
        <c:shape val="cylinder"/>
        <c:axId val="69196800"/>
        <c:axId val="69202688"/>
        <c:axId val="0"/>
      </c:bar3DChart>
      <c:catAx>
        <c:axId val="69196800"/>
        <c:scaling>
          <c:orientation val="minMax"/>
        </c:scaling>
        <c:axPos val="b"/>
        <c:tickLblPos val="nextTo"/>
        <c:crossAx val="69202688"/>
        <c:crosses val="autoZero"/>
        <c:auto val="1"/>
        <c:lblAlgn val="ctr"/>
        <c:lblOffset val="100"/>
      </c:catAx>
      <c:valAx>
        <c:axId val="69202688"/>
        <c:scaling>
          <c:orientation val="minMax"/>
        </c:scaling>
        <c:delete val="1"/>
        <c:axPos val="l"/>
        <c:numFmt formatCode="General" sourceLinked="1"/>
        <c:tickLblPos val="nextTo"/>
        <c:crossAx val="69196800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"/>
  <c:chart>
    <c:view3D>
      <c:rAngAx val="1"/>
    </c:view3D>
    <c:floor>
      <c:spPr>
        <a:noFill/>
        <a:ln w="9525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rgbClr val="00B050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Pt>
            <c:idx val="4"/>
            <c:spPr>
              <a:solidFill>
                <a:schemeClr val="accent5"/>
              </a:solidFill>
            </c:spPr>
          </c:dPt>
          <c:dPt>
            <c:idx val="5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4.1666666666666683E-3"/>
                  <c:y val="-3.1073446327683742E-2"/>
                </c:manualLayout>
              </c:layout>
              <c:showVal val="1"/>
            </c:dLbl>
            <c:dLbl>
              <c:idx val="1"/>
              <c:layout>
                <c:manualLayout>
                  <c:x val="-1.3888888888888967E-3"/>
                  <c:y val="-3.9548022598870081E-2"/>
                </c:manualLayout>
              </c:layout>
              <c:showVal val="1"/>
            </c:dLbl>
            <c:dLbl>
              <c:idx val="2"/>
              <c:layout>
                <c:manualLayout>
                  <c:x val="-6.9444444444444675E-3"/>
                  <c:y val="-5.3672316384180775E-2"/>
                </c:manualLayout>
              </c:layout>
              <c:showVal val="1"/>
            </c:dLbl>
            <c:dLbl>
              <c:idx val="3"/>
              <c:layout>
                <c:manualLayout>
                  <c:x val="-8.3333333333333367E-3"/>
                  <c:y val="-1.4124293785310734E-2"/>
                </c:manualLayout>
              </c:layout>
              <c:showVal val="1"/>
            </c:dLbl>
            <c:dLbl>
              <c:idx val="4"/>
              <c:layout>
                <c:manualLayout>
                  <c:x val="4.1666666666666683E-3"/>
                  <c:y val="-1.4124293785310734E-2"/>
                </c:manualLayout>
              </c:layout>
              <c:showVal val="1"/>
            </c:dLbl>
            <c:dLbl>
              <c:idx val="5"/>
              <c:layout>
                <c:manualLayout>
                  <c:x val="1.3888888888888967E-3"/>
                  <c:y val="-4.5197740112994274E-2"/>
                </c:manualLayout>
              </c:layout>
              <c:showVal val="1"/>
            </c:dLbl>
            <c:showVal val="1"/>
          </c:dLbls>
          <c:cat>
            <c:strRef>
              <c:f>'MME- '!$D$10:$D$15</c:f>
              <c:strCache>
                <c:ptCount val="6"/>
                <c:pt idx="0">
                  <c:v>Annual  Allocation</c:v>
                </c:pt>
                <c:pt idx="1">
                  <c:v>Opening   Balance</c:v>
                </c:pt>
                <c:pt idx="2">
                  <c:v>Received  Amount</c:v>
                </c:pt>
                <c:pt idx="3">
                  <c:v>Available Balance</c:v>
                </c:pt>
                <c:pt idx="4">
                  <c:v>Expenditure</c:v>
                </c:pt>
                <c:pt idx="5">
                  <c:v>Balance Amount </c:v>
                </c:pt>
              </c:strCache>
            </c:strRef>
          </c:cat>
          <c:val>
            <c:numRef>
              <c:f>'MME- '!$E$10:$E$15</c:f>
              <c:numCache>
                <c:formatCode>General</c:formatCode>
                <c:ptCount val="6"/>
                <c:pt idx="0">
                  <c:v>11.07</c:v>
                </c:pt>
                <c:pt idx="1">
                  <c:v>0.11</c:v>
                </c:pt>
                <c:pt idx="2">
                  <c:v>10.96</c:v>
                </c:pt>
                <c:pt idx="3">
                  <c:v>11.07</c:v>
                </c:pt>
                <c:pt idx="4">
                  <c:v>11.07</c:v>
                </c:pt>
                <c:pt idx="5">
                  <c:v>0</c:v>
                </c:pt>
              </c:numCache>
            </c:numRef>
          </c:val>
        </c:ser>
        <c:shape val="cylinder"/>
        <c:axId val="69328256"/>
        <c:axId val="69334144"/>
        <c:axId val="0"/>
      </c:bar3DChart>
      <c:catAx>
        <c:axId val="69328256"/>
        <c:scaling>
          <c:orientation val="minMax"/>
        </c:scaling>
        <c:axPos val="b"/>
        <c:tickLblPos val="nextTo"/>
        <c:txPr>
          <a:bodyPr/>
          <a:lstStyle/>
          <a:p>
            <a:pPr>
              <a:defRPr sz="1300"/>
            </a:pPr>
            <a:endParaRPr lang="en-US"/>
          </a:p>
        </c:txPr>
        <c:crossAx val="69334144"/>
        <c:crosses val="autoZero"/>
        <c:auto val="1"/>
        <c:lblAlgn val="ctr"/>
        <c:lblOffset val="100"/>
      </c:catAx>
      <c:valAx>
        <c:axId val="69334144"/>
        <c:scaling>
          <c:orientation val="minMax"/>
        </c:scaling>
        <c:delete val="1"/>
        <c:axPos val="l"/>
        <c:numFmt formatCode="General" sourceLinked="1"/>
        <c:tickLblPos val="nextTo"/>
        <c:crossAx val="69328256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6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-8.3333333333333367E-3"/>
                  <c:y val="-8.796296296296345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'MME- '!$D$22</c:f>
              <c:strCache>
                <c:ptCount val="1"/>
                <c:pt idx="0">
                  <c:v>% of Expenditure</c:v>
                </c:pt>
              </c:strCache>
            </c:strRef>
          </c:cat>
          <c:val>
            <c:numRef>
              <c:f>'MME- '!$E$22</c:f>
              <c:numCache>
                <c:formatCode>General</c:formatCode>
                <c:ptCount val="1"/>
                <c:pt idx="0">
                  <c:v>98.940000000000026</c:v>
                </c:pt>
              </c:numCache>
            </c:numRef>
          </c:val>
        </c:ser>
        <c:shape val="cylinder"/>
        <c:axId val="69358720"/>
        <c:axId val="69360256"/>
        <c:axId val="0"/>
      </c:bar3DChart>
      <c:catAx>
        <c:axId val="69358720"/>
        <c:scaling>
          <c:orientation val="minMax"/>
        </c:scaling>
        <c:axPos val="b"/>
        <c:tickLblPos val="nextTo"/>
        <c:crossAx val="69360256"/>
        <c:crosses val="autoZero"/>
        <c:auto val="1"/>
        <c:lblAlgn val="ctr"/>
        <c:lblOffset val="100"/>
      </c:catAx>
      <c:valAx>
        <c:axId val="69360256"/>
        <c:scaling>
          <c:orientation val="minMax"/>
        </c:scaling>
        <c:delete val="1"/>
        <c:axPos val="l"/>
        <c:numFmt formatCode="General" sourceLinked="1"/>
        <c:tickLblPos val="nextTo"/>
        <c:crossAx val="69358720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Pt>
            <c:idx val="4"/>
            <c:spPr>
              <a:solidFill>
                <a:schemeClr val="accent5"/>
              </a:solidFill>
            </c:spPr>
          </c:dPt>
          <c:dLbls>
            <c:dLbl>
              <c:idx val="0"/>
              <c:layout>
                <c:manualLayout>
                  <c:x val="0"/>
                  <c:y val="-3.5714285714285698E-2"/>
                </c:manualLayout>
              </c:layout>
              <c:showVal val="1"/>
            </c:dLbl>
            <c:dLbl>
              <c:idx val="1"/>
              <c:layout>
                <c:manualLayout>
                  <c:x val="3.1152647975077928E-3"/>
                  <c:y val="-2.0833333333333395E-2"/>
                </c:manualLayout>
              </c:layout>
              <c:showVal val="1"/>
            </c:dLbl>
            <c:dLbl>
              <c:idx val="2"/>
              <c:layout>
                <c:manualLayout>
                  <c:x val="4.6728971962616932E-3"/>
                  <c:y val="-4.7619047619047623E-2"/>
                </c:manualLayout>
              </c:layout>
              <c:showVal val="1"/>
            </c:dLbl>
            <c:dLbl>
              <c:idx val="3"/>
              <c:layout>
                <c:manualLayout>
                  <c:x val="1.4018691588785038E-2"/>
                  <c:y val="-2.6785714285714354E-2"/>
                </c:manualLayout>
              </c:layout>
              <c:showVal val="1"/>
            </c:dLbl>
            <c:dLbl>
              <c:idx val="4"/>
              <c:layout>
                <c:manualLayout>
                  <c:x val="3.1152647975077928E-3"/>
                  <c:y val="-5.0595238095238124E-2"/>
                </c:manualLayout>
              </c:layout>
              <c:showVal val="1"/>
            </c:dLbl>
            <c:showVal val="1"/>
          </c:dLbls>
          <c:cat>
            <c:strRef>
              <c:f>'Requirement of Kitchen '!$C$13:$C$17</c:f>
              <c:strCache>
                <c:ptCount val="5"/>
                <c:pt idx="0">
                  <c:v>Total Required Kitchenshed</c:v>
                </c:pt>
                <c:pt idx="1">
                  <c:v>Completed </c:v>
                </c:pt>
                <c:pt idx="2">
                  <c:v>Convergence</c:v>
                </c:pt>
                <c:pt idx="3">
                  <c:v>In Progress</c:v>
                </c:pt>
                <c:pt idx="4">
                  <c:v>Required Kitchanshed</c:v>
                </c:pt>
              </c:strCache>
            </c:strRef>
          </c:cat>
          <c:val>
            <c:numRef>
              <c:f>'Requirement of Kitchen '!$D$13:$D$17</c:f>
              <c:numCache>
                <c:formatCode>General</c:formatCode>
                <c:ptCount val="5"/>
                <c:pt idx="0">
                  <c:v>103401</c:v>
                </c:pt>
                <c:pt idx="1">
                  <c:v>93838</c:v>
                </c:pt>
                <c:pt idx="2">
                  <c:v>53</c:v>
                </c:pt>
                <c:pt idx="3">
                  <c:v>9563</c:v>
                </c:pt>
                <c:pt idx="4">
                  <c:v>2669</c:v>
                </c:pt>
              </c:numCache>
            </c:numRef>
          </c:val>
        </c:ser>
        <c:shape val="cylinder"/>
        <c:axId val="69415296"/>
        <c:axId val="69416832"/>
        <c:axId val="0"/>
      </c:bar3DChart>
      <c:catAx>
        <c:axId val="69415296"/>
        <c:scaling>
          <c:orientation val="minMax"/>
        </c:scaling>
        <c:axPos val="b"/>
        <c:tickLblPos val="nextTo"/>
        <c:crossAx val="69416832"/>
        <c:crosses val="autoZero"/>
        <c:auto val="1"/>
        <c:lblAlgn val="ctr"/>
        <c:lblOffset val="100"/>
      </c:catAx>
      <c:valAx>
        <c:axId val="69416832"/>
        <c:scaling>
          <c:orientation val="minMax"/>
        </c:scaling>
        <c:delete val="1"/>
        <c:axPos val="l"/>
        <c:numFmt formatCode="General" sourceLinked="1"/>
        <c:tickLblPos val="nextTo"/>
        <c:crossAx val="69415296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dPt>
            <c:idx val="1"/>
            <c:spPr>
              <a:solidFill>
                <a:schemeClr val="accent2"/>
              </a:solidFill>
            </c:spPr>
          </c:dPt>
          <c:dLbls>
            <c:dLbl>
              <c:idx val="0"/>
              <c:layout>
                <c:manualLayout>
                  <c:x val="-2.6246719160105105E-7"/>
                  <c:y val="-4.7222047244094491E-2"/>
                </c:manualLayout>
              </c:layout>
              <c:showVal val="1"/>
            </c:dLbl>
            <c:dLbl>
              <c:idx val="1"/>
              <c:layout>
                <c:manualLayout>
                  <c:x val="-6.6666666666666064E-3"/>
                  <c:y val="-4.6666666666666683E-2"/>
                </c:manualLayout>
              </c:layout>
              <c:showVal val="1"/>
            </c:dLbl>
            <c:showVal val="1"/>
          </c:dLbls>
          <c:cat>
            <c:strRef>
              <c:f>'Annual and Monthly Data '!$B$9:$B$10</c:f>
              <c:strCache>
                <c:ptCount val="2"/>
                <c:pt idx="0">
                  <c:v>Total Institutions </c:v>
                </c:pt>
                <c:pt idx="1">
                  <c:v> Data Entries </c:v>
                </c:pt>
              </c:strCache>
            </c:strRef>
          </c:cat>
          <c:val>
            <c:numRef>
              <c:f>'Annual and Monthly Data '!$C$9:$C$10</c:f>
              <c:numCache>
                <c:formatCode>General</c:formatCode>
                <c:ptCount val="2"/>
                <c:pt idx="0">
                  <c:v>113630</c:v>
                </c:pt>
                <c:pt idx="1">
                  <c:v>113630</c:v>
                </c:pt>
              </c:numCache>
            </c:numRef>
          </c:val>
        </c:ser>
        <c:shape val="cylinder"/>
        <c:axId val="69476352"/>
        <c:axId val="69477888"/>
        <c:axId val="0"/>
      </c:bar3DChart>
      <c:catAx>
        <c:axId val="69476352"/>
        <c:scaling>
          <c:orientation val="minMax"/>
        </c:scaling>
        <c:axPos val="b"/>
        <c:tickLblPos val="nextTo"/>
        <c:crossAx val="69477888"/>
        <c:crosses val="autoZero"/>
        <c:auto val="1"/>
        <c:lblAlgn val="ctr"/>
        <c:lblOffset val="100"/>
      </c:catAx>
      <c:valAx>
        <c:axId val="69477888"/>
        <c:scaling>
          <c:orientation val="minMax"/>
        </c:scaling>
        <c:delete val="1"/>
        <c:axPos val="l"/>
        <c:numFmt formatCode="General" sourceLinked="1"/>
        <c:tickLblPos val="nextTo"/>
        <c:crossAx val="69476352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1.9900497512437883E-2"/>
                  <c:y val="-6.9444444444444503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dirty="0" smtClean="0"/>
                      <a:t>100%</a:t>
                    </a:r>
                    <a:endParaRPr lang="en-US" sz="1600" dirty="0"/>
                  </a:p>
                </c:rich>
              </c:tx>
              <c:spPr/>
              <c:showVal val="1"/>
            </c:dLbl>
            <c:showVal val="1"/>
          </c:dLbls>
          <c:cat>
            <c:strRef>
              <c:f>'Annual and Monthly Data '!$G$9</c:f>
              <c:strCache>
                <c:ptCount val="1"/>
                <c:pt idx="0">
                  <c:v> %</c:v>
                </c:pt>
              </c:strCache>
            </c:strRef>
          </c:cat>
          <c:val>
            <c:numRef>
              <c:f>'Annual and Monthly Data '!$H$9</c:f>
              <c:numCache>
                <c:formatCode>0.00</c:formatCode>
                <c:ptCount val="1"/>
                <c:pt idx="0">
                  <c:v>100</c:v>
                </c:pt>
              </c:numCache>
            </c:numRef>
          </c:val>
        </c:ser>
        <c:shape val="cylinder"/>
        <c:axId val="69506944"/>
        <c:axId val="69508480"/>
        <c:axId val="0"/>
      </c:bar3DChart>
      <c:catAx>
        <c:axId val="69506944"/>
        <c:scaling>
          <c:orientation val="minMax"/>
        </c:scaling>
        <c:delete val="1"/>
        <c:axPos val="b"/>
        <c:tickLblPos val="nextTo"/>
        <c:crossAx val="69508480"/>
        <c:crosses val="autoZero"/>
        <c:auto val="1"/>
        <c:lblAlgn val="ctr"/>
        <c:lblOffset val="100"/>
      </c:catAx>
      <c:valAx>
        <c:axId val="69508480"/>
        <c:scaling>
          <c:orientation val="minMax"/>
        </c:scaling>
        <c:delete val="1"/>
        <c:axPos val="l"/>
        <c:numFmt formatCode="0.00" sourceLinked="1"/>
        <c:tickLblPos val="nextTo"/>
        <c:crossAx val="69506944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cat>
            <c:strRef>
              <c:f>'Annual and Monthly Data '!$B$15:$B$16</c:f>
              <c:strCache>
                <c:ptCount val="2"/>
                <c:pt idx="0">
                  <c:v> Freeze Data</c:v>
                </c:pt>
                <c:pt idx="1">
                  <c:v>Total Entries </c:v>
                </c:pt>
              </c:strCache>
            </c:strRef>
          </c:cat>
          <c:val>
            <c:numRef>
              <c:f>'Annual and Monthly Data '!$C$15:$C$16</c:f>
              <c:numCache>
                <c:formatCode>General</c:formatCode>
                <c:ptCount val="2"/>
              </c:numCache>
            </c:numRef>
          </c:val>
        </c:ser>
        <c:ser>
          <c:idx val="1"/>
          <c:order val="1"/>
          <c:dPt>
            <c:idx val="0"/>
            <c:spPr>
              <a:solidFill>
                <a:schemeClr val="tx2"/>
              </a:solidFill>
            </c:spPr>
          </c:dPt>
          <c:dLbls>
            <c:dLbl>
              <c:idx val="0"/>
              <c:layout>
                <c:manualLayout>
                  <c:x val="1.0000000000000005E-2"/>
                  <c:y val="-6.5476190476190479E-2"/>
                </c:manualLayout>
              </c:layout>
              <c:showVal val="1"/>
            </c:dLbl>
            <c:dLbl>
              <c:idx val="1"/>
              <c:layout>
                <c:manualLayout>
                  <c:x val="2.3333333333333341E-2"/>
                  <c:y val="-7.142857142857142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105751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'Annual and Monthly Data '!$B$15:$B$16</c:f>
              <c:strCache>
                <c:ptCount val="2"/>
                <c:pt idx="0">
                  <c:v> Freeze Data</c:v>
                </c:pt>
                <c:pt idx="1">
                  <c:v>Total Entries </c:v>
                </c:pt>
              </c:strCache>
            </c:strRef>
          </c:cat>
          <c:val>
            <c:numRef>
              <c:f>'Annual and Monthly Data '!$D$15:$D$16</c:f>
              <c:numCache>
                <c:formatCode>General</c:formatCode>
                <c:ptCount val="2"/>
                <c:pt idx="0">
                  <c:v>113502</c:v>
                </c:pt>
                <c:pt idx="1">
                  <c:v>104020</c:v>
                </c:pt>
              </c:numCache>
            </c:numRef>
          </c:val>
        </c:ser>
        <c:shape val="cylinder"/>
        <c:axId val="69546368"/>
        <c:axId val="69547904"/>
        <c:axId val="0"/>
      </c:bar3DChart>
      <c:catAx>
        <c:axId val="69546368"/>
        <c:scaling>
          <c:orientation val="minMax"/>
        </c:scaling>
        <c:axPos val="b"/>
        <c:tickLblPos val="nextTo"/>
        <c:crossAx val="69547904"/>
        <c:crosses val="autoZero"/>
        <c:auto val="1"/>
        <c:lblAlgn val="ctr"/>
        <c:lblOffset val="100"/>
      </c:catAx>
      <c:valAx>
        <c:axId val="69547904"/>
        <c:scaling>
          <c:orientation val="minMax"/>
        </c:scaling>
        <c:delete val="1"/>
        <c:axPos val="l"/>
        <c:numFmt formatCode="General" sourceLinked="1"/>
        <c:tickLblPos val="nextTo"/>
        <c:crossAx val="69546368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"/>
  <c:chart>
    <c:view3D>
      <c:rAngAx val="1"/>
    </c:view3D>
    <c:floor>
      <c:spPr>
        <a:noFill/>
        <a:ln w="25400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2.5000000000000001E-2"/>
                  <c:y val="-0.12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93.07%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numRef>
              <c:f>'Annual and Monthly Data '!$G$17</c:f>
              <c:numCache>
                <c:formatCode>General</c:formatCode>
                <c:ptCount val="1"/>
              </c:numCache>
            </c:numRef>
          </c:cat>
          <c:val>
            <c:numRef>
              <c:f>'Annual and Monthly Data '!$H$17</c:f>
              <c:numCache>
                <c:formatCode>0.00</c:formatCode>
                <c:ptCount val="1"/>
                <c:pt idx="0">
                  <c:v>91.542726392677949</c:v>
                </c:pt>
              </c:numCache>
            </c:numRef>
          </c:val>
        </c:ser>
        <c:shape val="cylinder"/>
        <c:axId val="69572480"/>
        <c:axId val="69574016"/>
        <c:axId val="0"/>
      </c:bar3DChart>
      <c:catAx>
        <c:axId val="69572480"/>
        <c:scaling>
          <c:orientation val="minMax"/>
        </c:scaling>
        <c:axPos val="b"/>
        <c:numFmt formatCode="General" sourceLinked="1"/>
        <c:tickLblPos val="nextTo"/>
        <c:crossAx val="69574016"/>
        <c:crosses val="autoZero"/>
        <c:auto val="1"/>
        <c:lblAlgn val="ctr"/>
        <c:lblOffset val="100"/>
      </c:catAx>
      <c:valAx>
        <c:axId val="69574016"/>
        <c:scaling>
          <c:orientation val="minMax"/>
        </c:scaling>
        <c:delete val="1"/>
        <c:axPos val="l"/>
        <c:numFmt formatCode="0.00" sourceLinked="1"/>
        <c:tickLblPos val="nextTo"/>
        <c:crossAx val="69572480"/>
        <c:crosses val="autoZero"/>
        <c:crossBetween val="between"/>
      </c:valAx>
    </c:plotArea>
    <c:plotVisOnly val="1"/>
  </c:chart>
  <c:txPr>
    <a:bodyPr/>
    <a:lstStyle/>
    <a:p>
      <a:pPr>
        <a:defRPr sz="1600" b="1"/>
      </a:pPr>
      <a:endParaRPr lang="en-US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/>
              </a:solidFill>
            </c:spPr>
          </c:dPt>
          <c:dPt>
            <c:idx val="2"/>
            <c:spPr>
              <a:solidFill>
                <a:schemeClr val="accent2"/>
              </a:solidFill>
            </c:spPr>
          </c:dPt>
          <c:dPt>
            <c:idx val="4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-1.6181229773462743E-3"/>
                  <c:y val="-3.8690476190476192E-2"/>
                </c:manualLayout>
              </c:layout>
              <c:showVal val="1"/>
            </c:dLbl>
            <c:dLbl>
              <c:idx val="2"/>
              <c:layout>
                <c:manualLayout>
                  <c:x val="3.2362459546925572E-3"/>
                  <c:y val="-4.4642857142857116E-2"/>
                </c:manualLayout>
              </c:layout>
              <c:showVal val="1"/>
            </c:dLbl>
            <c:dLbl>
              <c:idx val="4"/>
              <c:layout>
                <c:manualLayout>
                  <c:x val="-3.2362459546925572E-3"/>
                  <c:y val="-3.5714285714285712E-2"/>
                </c:manualLayout>
              </c:layout>
              <c:showVal val="1"/>
            </c:dLbl>
            <c:showVal val="1"/>
          </c:dLbls>
          <c:cat>
            <c:strRef>
              <c:f>'Number of Schools'!$C$15:$C$19</c:f>
              <c:strCache>
                <c:ptCount val="5"/>
                <c:pt idx="0">
                  <c:v>Primary Schools </c:v>
                </c:pt>
                <c:pt idx="2">
                  <c:v>Upper Primary Schools </c:v>
                </c:pt>
                <c:pt idx="4">
                  <c:v>Total Schools </c:v>
                </c:pt>
              </c:strCache>
            </c:strRef>
          </c:cat>
          <c:val>
            <c:numRef>
              <c:f>'Number of Schools'!$D$15:$D$19</c:f>
              <c:numCache>
                <c:formatCode>General</c:formatCode>
                <c:ptCount val="5"/>
                <c:pt idx="0">
                  <c:v>81966</c:v>
                </c:pt>
                <c:pt idx="2">
                  <c:v>31063</c:v>
                </c:pt>
                <c:pt idx="4">
                  <c:v>113029</c:v>
                </c:pt>
              </c:numCache>
            </c:numRef>
          </c:val>
        </c:ser>
        <c:shape val="cylinder"/>
        <c:axId val="69690112"/>
        <c:axId val="69691648"/>
        <c:axId val="0"/>
      </c:bar3DChart>
      <c:catAx>
        <c:axId val="69690112"/>
        <c:scaling>
          <c:orientation val="minMax"/>
        </c:scaling>
        <c:axPos val="b"/>
        <c:tickLblPos val="nextTo"/>
        <c:crossAx val="69691648"/>
        <c:crosses val="autoZero"/>
        <c:auto val="1"/>
        <c:lblAlgn val="ctr"/>
        <c:lblOffset val="100"/>
      </c:catAx>
      <c:valAx>
        <c:axId val="69691648"/>
        <c:scaling>
          <c:orientation val="minMax"/>
        </c:scaling>
        <c:delete val="1"/>
        <c:axPos val="l"/>
        <c:numFmt formatCode="General" sourceLinked="1"/>
        <c:tickLblPos val="nextTo"/>
        <c:crossAx val="69690112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3.0555555555555582E-2"/>
          <c:y val="0.24537037037037041"/>
          <c:w val="0.86247353455818498"/>
          <c:h val="0.49124599008457281"/>
        </c:manualLayout>
      </c:layout>
      <c:bar3DChart>
        <c:barDir val="col"/>
        <c:grouping val="clustered"/>
        <c:ser>
          <c:idx val="0"/>
          <c:order val="0"/>
          <c:tx>
            <c:strRef>
              <c:f>'Working Days'!$E$5</c:f>
              <c:strCache>
                <c:ptCount val="1"/>
                <c:pt idx="0">
                  <c:v>PAB APPROVED</c:v>
                </c:pt>
              </c:strCache>
            </c:strRef>
          </c:tx>
          <c:dLbls>
            <c:dLbl>
              <c:idx val="1"/>
              <c:layout>
                <c:manualLayout>
                  <c:x val="-3.333333333333334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-3.8888888888888945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-3.333333333333334E-2"/>
                  <c:y val="4.629629629629658E-3"/>
                </c:manualLayout>
              </c:layout>
              <c:showVal val="1"/>
            </c:dLbl>
            <c:showVal val="1"/>
          </c:dLbls>
          <c:cat>
            <c:strRef>
              <c:f>'Working Days'!$C$6:$D$11</c:f>
              <c:strCache>
                <c:ptCount val="6"/>
                <c:pt idx="1">
                  <c:v>Primary Schools </c:v>
                </c:pt>
                <c:pt idx="3">
                  <c:v>Upper Primary  Schools </c:v>
                </c:pt>
                <c:pt idx="5">
                  <c:v>Total Schools </c:v>
                </c:pt>
              </c:strCache>
            </c:strRef>
          </c:cat>
          <c:val>
            <c:numRef>
              <c:f>'Working Days'!$E$6:$E$11</c:f>
              <c:numCache>
                <c:formatCode>General</c:formatCode>
                <c:ptCount val="6"/>
                <c:pt idx="1">
                  <c:v>247</c:v>
                </c:pt>
                <c:pt idx="3">
                  <c:v>247</c:v>
                </c:pt>
                <c:pt idx="5">
                  <c:v>247</c:v>
                </c:pt>
              </c:numCache>
            </c:numRef>
          </c:val>
        </c:ser>
        <c:ser>
          <c:idx val="1"/>
          <c:order val="1"/>
          <c:tx>
            <c:strRef>
              <c:f>'Working Days'!$F$5</c:f>
              <c:strCache>
                <c:ptCount val="1"/>
              </c:strCache>
            </c:strRef>
          </c:tx>
          <c:cat>
            <c:strRef>
              <c:f>'Working Days'!$C$6:$D$11</c:f>
              <c:strCache>
                <c:ptCount val="6"/>
                <c:pt idx="1">
                  <c:v>Primary Schools </c:v>
                </c:pt>
                <c:pt idx="3">
                  <c:v>Upper Primary  Schools </c:v>
                </c:pt>
                <c:pt idx="5">
                  <c:v>Total Schools </c:v>
                </c:pt>
              </c:strCache>
            </c:strRef>
          </c:cat>
          <c:val>
            <c:numRef>
              <c:f>'Working Days'!$F$6:$F$11</c:f>
              <c:numCache>
                <c:formatCode>General</c:formatCode>
                <c:ptCount val="6"/>
              </c:numCache>
            </c:numRef>
          </c:val>
        </c:ser>
        <c:ser>
          <c:idx val="2"/>
          <c:order val="2"/>
          <c:tx>
            <c:strRef>
              <c:f>'Working Days'!$G$5</c:f>
              <c:strCache>
                <c:ptCount val="1"/>
                <c:pt idx="0">
                  <c:v>ACTUAL</c:v>
                </c:pt>
              </c:strCache>
            </c:strRef>
          </c:tx>
          <c:dLbls>
            <c:showVal val="1"/>
          </c:dLbls>
          <c:cat>
            <c:strRef>
              <c:f>'Working Days'!$C$6:$D$11</c:f>
              <c:strCache>
                <c:ptCount val="6"/>
                <c:pt idx="1">
                  <c:v>Primary Schools </c:v>
                </c:pt>
                <c:pt idx="3">
                  <c:v>Upper Primary  Schools </c:v>
                </c:pt>
                <c:pt idx="5">
                  <c:v>Total Schools </c:v>
                </c:pt>
              </c:strCache>
            </c:strRef>
          </c:cat>
          <c:val>
            <c:numRef>
              <c:f>'Working Days'!$G$6:$G$11</c:f>
              <c:numCache>
                <c:formatCode>General</c:formatCode>
                <c:ptCount val="6"/>
                <c:pt idx="1">
                  <c:v>242</c:v>
                </c:pt>
                <c:pt idx="3">
                  <c:v>242</c:v>
                </c:pt>
                <c:pt idx="5">
                  <c:v>242</c:v>
                </c:pt>
              </c:numCache>
            </c:numRef>
          </c:val>
        </c:ser>
        <c:ser>
          <c:idx val="3"/>
          <c:order val="3"/>
          <c:tx>
            <c:strRef>
              <c:f>'Working Days'!$H$5</c:f>
              <c:strCache>
                <c:ptCount val="1"/>
              </c:strCache>
            </c:strRef>
          </c:tx>
          <c:cat>
            <c:strRef>
              <c:f>'Working Days'!$C$6:$D$11</c:f>
              <c:strCache>
                <c:ptCount val="6"/>
                <c:pt idx="1">
                  <c:v>Primary Schools </c:v>
                </c:pt>
                <c:pt idx="3">
                  <c:v>Upper Primary  Schools </c:v>
                </c:pt>
                <c:pt idx="5">
                  <c:v>Total Schools </c:v>
                </c:pt>
              </c:strCache>
            </c:strRef>
          </c:cat>
          <c:val>
            <c:numRef>
              <c:f>'Working Days'!$H$6:$H$11</c:f>
              <c:numCache>
                <c:formatCode>General</c:formatCode>
                <c:ptCount val="6"/>
              </c:numCache>
            </c:numRef>
          </c:val>
        </c:ser>
        <c:ser>
          <c:idx val="4"/>
          <c:order val="4"/>
          <c:tx>
            <c:strRef>
              <c:f>'Working Days'!$I$5</c:f>
              <c:strCache>
                <c:ptCount val="1"/>
                <c:pt idx="0">
                  <c:v>PERCENTAGE</c:v>
                </c:pt>
              </c:strCache>
            </c:strRef>
          </c:tx>
          <c:dLbls>
            <c:showVal val="1"/>
          </c:dLbls>
          <c:cat>
            <c:strRef>
              <c:f>'Working Days'!$C$6:$D$11</c:f>
              <c:strCache>
                <c:ptCount val="6"/>
                <c:pt idx="1">
                  <c:v>Primary Schools </c:v>
                </c:pt>
                <c:pt idx="3">
                  <c:v>Upper Primary  Schools </c:v>
                </c:pt>
                <c:pt idx="5">
                  <c:v>Total Schools </c:v>
                </c:pt>
              </c:strCache>
            </c:strRef>
          </c:cat>
          <c:val>
            <c:numRef>
              <c:f>'Working Days'!$I$6:$I$11</c:f>
              <c:numCache>
                <c:formatCode>0</c:formatCode>
                <c:ptCount val="6"/>
                <c:pt idx="1">
                  <c:v>97.97570850202348</c:v>
                </c:pt>
                <c:pt idx="3">
                  <c:v>97.97570850202348</c:v>
                </c:pt>
                <c:pt idx="5">
                  <c:v>97.97570850202348</c:v>
                </c:pt>
              </c:numCache>
            </c:numRef>
          </c:val>
        </c:ser>
        <c:shape val="cylinder"/>
        <c:axId val="67459712"/>
        <c:axId val="67477888"/>
        <c:axId val="0"/>
      </c:bar3DChart>
      <c:catAx>
        <c:axId val="67459712"/>
        <c:scaling>
          <c:orientation val="minMax"/>
        </c:scaling>
        <c:axPos val="b"/>
        <c:tickLblPos val="nextTo"/>
        <c:crossAx val="67477888"/>
        <c:crosses val="autoZero"/>
        <c:auto val="1"/>
        <c:lblAlgn val="ctr"/>
        <c:lblOffset val="100"/>
      </c:catAx>
      <c:valAx>
        <c:axId val="67477888"/>
        <c:scaling>
          <c:orientation val="minMax"/>
        </c:scaling>
        <c:delete val="1"/>
        <c:axPos val="l"/>
        <c:numFmt formatCode="General" sourceLinked="1"/>
        <c:tickLblPos val="nextTo"/>
        <c:crossAx val="67459712"/>
        <c:crosses val="autoZero"/>
        <c:crossBetween val="between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6.8029090113735813E-2"/>
          <c:y val="2.2188320209973852E-2"/>
          <c:w val="0.83752646544181952"/>
          <c:h val="0.13617855059784192"/>
        </c:manualLayout>
      </c:layout>
    </c:legend>
    <c:plotVisOnly val="1"/>
  </c:chart>
  <c:txPr>
    <a:bodyPr/>
    <a:lstStyle/>
    <a:p>
      <a:pPr>
        <a:defRPr sz="1400" b="1">
          <a:solidFill>
            <a:schemeClr val="tx1"/>
          </a:solidFill>
        </a:defRPr>
      </a:pPr>
      <a:endParaRPr lang="en-US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floor>
      <c:spPr>
        <a:noFill/>
        <a:ln w="9525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Lbls>
            <c:dLbl>
              <c:idx val="0"/>
              <c:layout>
                <c:manualLayout>
                  <c:x val="-1.2731334408020245E-17"/>
                  <c:y val="-2.7777777777778043E-2"/>
                </c:manualLayout>
              </c:layout>
              <c:showVal val="1"/>
            </c:dLbl>
            <c:dLbl>
              <c:idx val="1"/>
              <c:layout>
                <c:manualLayout>
                  <c:x val="7.5075075075075066E-3"/>
                  <c:y val="-9.0740594925634327E-2"/>
                </c:manualLayout>
              </c:layout>
              <c:showVal val="1"/>
            </c:dLbl>
            <c:dLbl>
              <c:idx val="2"/>
              <c:layout>
                <c:manualLayout>
                  <c:x val="-4.5045045045045053E-3"/>
                  <c:y val="-0.12407392825896769"/>
                </c:manualLayout>
              </c:layout>
              <c:showVal val="1"/>
            </c:dLbl>
            <c:dLbl>
              <c:idx val="3"/>
              <c:layout>
                <c:manualLayout>
                  <c:x val="1.5015015015015084E-3"/>
                  <c:y val="-3.4259405074365812E-2"/>
                </c:manualLayout>
              </c:layout>
              <c:showVal val="1"/>
            </c:dLbl>
            <c:showVal val="1"/>
          </c:dLbls>
          <c:cat>
            <c:strRef>
              <c:f>'Coverage of Students'!$B$9:$B$12</c:f>
              <c:strCache>
                <c:ptCount val="4"/>
                <c:pt idx="0">
                  <c:v>Primary Schools </c:v>
                </c:pt>
                <c:pt idx="1">
                  <c:v>Upper Primary Schools </c:v>
                </c:pt>
                <c:pt idx="2">
                  <c:v>NCLP Schools </c:v>
                </c:pt>
                <c:pt idx="3">
                  <c:v>Total Schools </c:v>
                </c:pt>
              </c:strCache>
            </c:strRef>
          </c:cat>
          <c:val>
            <c:numRef>
              <c:f>'Coverage of Students'!$C$9:$C$12</c:f>
              <c:numCache>
                <c:formatCode>General</c:formatCode>
                <c:ptCount val="4"/>
                <c:pt idx="0">
                  <c:v>2972829</c:v>
                </c:pt>
                <c:pt idx="1">
                  <c:v>1886988</c:v>
                </c:pt>
                <c:pt idx="2">
                  <c:v>5562</c:v>
                </c:pt>
                <c:pt idx="3">
                  <c:v>4865379</c:v>
                </c:pt>
              </c:numCache>
            </c:numRef>
          </c:val>
        </c:ser>
        <c:shape val="cylinder"/>
        <c:axId val="69730688"/>
        <c:axId val="69732224"/>
        <c:axId val="0"/>
      </c:bar3DChart>
      <c:catAx>
        <c:axId val="69730688"/>
        <c:scaling>
          <c:orientation val="minMax"/>
        </c:scaling>
        <c:axPos val="b"/>
        <c:tickLblPos val="nextTo"/>
        <c:crossAx val="69732224"/>
        <c:crosses val="autoZero"/>
        <c:auto val="1"/>
        <c:lblAlgn val="ctr"/>
        <c:lblOffset val="100"/>
      </c:catAx>
      <c:valAx>
        <c:axId val="69732224"/>
        <c:scaling>
          <c:orientation val="minMax"/>
        </c:scaling>
        <c:delete val="1"/>
        <c:axPos val="l"/>
        <c:numFmt formatCode="General" sourceLinked="1"/>
        <c:tickLblPos val="nextTo"/>
        <c:crossAx val="69730688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0"/>
                  <c:y val="-0.10648206474190726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7.4073928258967733E-2"/>
                </c:manualLayout>
              </c:layout>
              <c:showVal val="1"/>
            </c:dLbl>
            <c:dLbl>
              <c:idx val="2"/>
              <c:layout>
                <c:manualLayout>
                  <c:x val="9.4827586206897192E-3"/>
                  <c:y val="-6.1111111111111123E-2"/>
                </c:manualLayout>
              </c:layout>
              <c:showVal val="1"/>
            </c:dLbl>
            <c:showVal val="1"/>
          </c:dLbls>
          <c:cat>
            <c:strRef>
              <c:f>'Coverage of Students'!$B$20:$B$22</c:f>
              <c:strCache>
                <c:ptCount val="3"/>
                <c:pt idx="0">
                  <c:v>Primary Schools </c:v>
                </c:pt>
                <c:pt idx="1">
                  <c:v>Upper Primary Schools </c:v>
                </c:pt>
                <c:pt idx="2">
                  <c:v>NCLP Schools </c:v>
                </c:pt>
              </c:strCache>
            </c:strRef>
          </c:cat>
          <c:val>
            <c:numRef>
              <c:f>'Coverage of Students'!$C$20:$C$22</c:f>
              <c:numCache>
                <c:formatCode>General</c:formatCode>
                <c:ptCount val="3"/>
                <c:pt idx="0">
                  <c:v>247</c:v>
                </c:pt>
                <c:pt idx="1">
                  <c:v>247</c:v>
                </c:pt>
                <c:pt idx="2">
                  <c:v>314</c:v>
                </c:pt>
              </c:numCache>
            </c:numRef>
          </c:val>
        </c:ser>
        <c:shape val="cylinder"/>
        <c:axId val="69761664"/>
        <c:axId val="69771648"/>
        <c:axId val="0"/>
      </c:bar3DChart>
      <c:catAx>
        <c:axId val="69761664"/>
        <c:scaling>
          <c:orientation val="minMax"/>
        </c:scaling>
        <c:axPos val="b"/>
        <c:tickLblPos val="nextTo"/>
        <c:crossAx val="69771648"/>
        <c:crosses val="autoZero"/>
        <c:auto val="1"/>
        <c:lblAlgn val="ctr"/>
        <c:lblOffset val="100"/>
      </c:catAx>
      <c:valAx>
        <c:axId val="69771648"/>
        <c:scaling>
          <c:orientation val="minMax"/>
        </c:scaling>
        <c:delete val="1"/>
        <c:axPos val="l"/>
        <c:numFmt formatCode="General" sourceLinked="1"/>
        <c:tickLblPos val="nextTo"/>
        <c:crossAx val="69761664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Lbls>
            <c:dLbl>
              <c:idx val="0"/>
              <c:layout>
                <c:manualLayout>
                  <c:x val="-8.2508250825082726E-3"/>
                  <c:y val="-7.7777777777777779E-2"/>
                </c:manualLayout>
              </c:layout>
              <c:showVal val="1"/>
            </c:dLbl>
            <c:dLbl>
              <c:idx val="1"/>
              <c:layout>
                <c:manualLayout>
                  <c:x val="-3.3003300330033012E-3"/>
                  <c:y val="-0.05"/>
                </c:manualLayout>
              </c:layout>
              <c:showVal val="1"/>
            </c:dLbl>
            <c:dLbl>
              <c:idx val="2"/>
              <c:layout>
                <c:manualLayout>
                  <c:x val="-1.6501650165016593E-3"/>
                  <c:y val="-0.1222222222222229"/>
                </c:manualLayout>
              </c:layout>
              <c:showVal val="1"/>
            </c:dLbl>
            <c:dLbl>
              <c:idx val="3"/>
              <c:layout>
                <c:manualLayout>
                  <c:x val="9.9009900990099809E-3"/>
                  <c:y val="-3.333333333333334E-2"/>
                </c:manualLayout>
              </c:layout>
              <c:showVal val="1"/>
            </c:dLbl>
            <c:showVal val="1"/>
          </c:dLbls>
          <c:cat>
            <c:strRef>
              <c:f>'Requirement of Food Grain '!$B$8:$B$11</c:f>
              <c:strCache>
                <c:ptCount val="4"/>
                <c:pt idx="0">
                  <c:v>Primary Schools </c:v>
                </c:pt>
                <c:pt idx="1">
                  <c:v>Upper Primary Schools </c:v>
                </c:pt>
                <c:pt idx="2">
                  <c:v>NCLP Schools </c:v>
                </c:pt>
                <c:pt idx="3">
                  <c:v>Total Schools </c:v>
                </c:pt>
              </c:strCache>
            </c:strRef>
          </c:cat>
          <c:val>
            <c:numRef>
              <c:f>'Requirement of Food Grain '!$C$8:$C$11</c:f>
              <c:numCache>
                <c:formatCode>0.00</c:formatCode>
                <c:ptCount val="4"/>
                <c:pt idx="0">
                  <c:v>73428.88</c:v>
                </c:pt>
                <c:pt idx="1">
                  <c:v>69912.899999999994</c:v>
                </c:pt>
                <c:pt idx="2">
                  <c:v>223.43</c:v>
                </c:pt>
                <c:pt idx="3">
                  <c:v>143565.21000000011</c:v>
                </c:pt>
              </c:numCache>
            </c:numRef>
          </c:val>
        </c:ser>
        <c:shape val="cylinder"/>
        <c:axId val="69826432"/>
        <c:axId val="69827968"/>
        <c:axId val="0"/>
      </c:bar3DChart>
      <c:catAx>
        <c:axId val="69826432"/>
        <c:scaling>
          <c:orientation val="minMax"/>
        </c:scaling>
        <c:axPos val="b"/>
        <c:tickLblPos val="nextTo"/>
        <c:crossAx val="69827968"/>
        <c:crosses val="autoZero"/>
        <c:auto val="1"/>
        <c:lblAlgn val="ctr"/>
        <c:lblOffset val="100"/>
      </c:catAx>
      <c:valAx>
        <c:axId val="69827968"/>
        <c:scaling>
          <c:orientation val="minMax"/>
        </c:scaling>
        <c:delete val="1"/>
        <c:axPos val="l"/>
        <c:numFmt formatCode="0.00" sourceLinked="1"/>
        <c:tickLblPos val="nextTo"/>
        <c:crossAx val="69826432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Lbls>
            <c:dLbl>
              <c:idx val="0"/>
              <c:layout>
                <c:manualLayout>
                  <c:x val="-2.9498525073746312E-3"/>
                  <c:y val="-0.10897435897435896"/>
                </c:manualLayout>
              </c:layout>
              <c:showVal val="1"/>
            </c:dLbl>
            <c:dLbl>
              <c:idx val="1"/>
              <c:layout>
                <c:manualLayout>
                  <c:x val="-8.8495575221239561E-3"/>
                  <c:y val="-7.6923076923076927E-2"/>
                </c:manualLayout>
              </c:layout>
              <c:showVal val="1"/>
            </c:dLbl>
            <c:dLbl>
              <c:idx val="2"/>
              <c:layout>
                <c:manualLayout>
                  <c:x val="4.4247787610619494E-3"/>
                  <c:y val="-7.0512820512820512E-2"/>
                </c:manualLayout>
              </c:layout>
              <c:showVal val="1"/>
            </c:dLbl>
            <c:dLbl>
              <c:idx val="3"/>
              <c:layout>
                <c:manualLayout>
                  <c:x val="1.4749262536873134E-2"/>
                  <c:y val="-7.0512820512820512E-2"/>
                </c:manualLayout>
              </c:layout>
              <c:showVal val="1"/>
            </c:dLbl>
            <c:showVal val="1"/>
          </c:dLbls>
          <c:cat>
            <c:strRef>
              <c:f>'Requirement of Food Grain '!$B$20:$B$23</c:f>
              <c:strCache>
                <c:ptCount val="4"/>
                <c:pt idx="0">
                  <c:v>Primary Schools </c:v>
                </c:pt>
                <c:pt idx="1">
                  <c:v>Upper Primary Schools </c:v>
                </c:pt>
                <c:pt idx="2">
                  <c:v>NCLP Schools </c:v>
                </c:pt>
                <c:pt idx="3">
                  <c:v>Total Schools </c:v>
                </c:pt>
              </c:strCache>
            </c:strRef>
          </c:cat>
          <c:val>
            <c:numRef>
              <c:f>'Requirement of Food Grain '!$C$20:$C$23</c:f>
              <c:numCache>
                <c:formatCode>General</c:formatCode>
                <c:ptCount val="4"/>
                <c:pt idx="0">
                  <c:v>1718.8899999999999</c:v>
                </c:pt>
                <c:pt idx="1">
                  <c:v>1653.99</c:v>
                </c:pt>
                <c:pt idx="2">
                  <c:v>5.57</c:v>
                </c:pt>
                <c:pt idx="3">
                  <c:v>3378.4100000000012</c:v>
                </c:pt>
              </c:numCache>
            </c:numRef>
          </c:val>
        </c:ser>
        <c:shape val="cylinder"/>
        <c:axId val="69944064"/>
        <c:axId val="69945600"/>
        <c:axId val="0"/>
      </c:bar3DChart>
      <c:catAx>
        <c:axId val="69944064"/>
        <c:scaling>
          <c:orientation val="minMax"/>
        </c:scaling>
        <c:axPos val="b"/>
        <c:tickLblPos val="nextTo"/>
        <c:crossAx val="69945600"/>
        <c:crosses val="autoZero"/>
        <c:auto val="1"/>
        <c:lblAlgn val="ctr"/>
        <c:lblOffset val="100"/>
      </c:catAx>
      <c:valAx>
        <c:axId val="69945600"/>
        <c:scaling>
          <c:orientation val="minMax"/>
        </c:scaling>
        <c:delete val="1"/>
        <c:axPos val="l"/>
        <c:numFmt formatCode="General" sourceLinked="1"/>
        <c:tickLblPos val="nextTo"/>
        <c:crossAx val="69944064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Lbls>
            <c:dLbl>
              <c:idx val="0"/>
              <c:layout>
                <c:manualLayout>
                  <c:x val="2.7777777777778056E-3"/>
                  <c:y val="-3.7037037037037056E-2"/>
                </c:manualLayout>
              </c:layout>
              <c:showVal val="1"/>
            </c:dLbl>
            <c:dLbl>
              <c:idx val="1"/>
              <c:layout>
                <c:manualLayout>
                  <c:x val="1.6666666666666701E-2"/>
                  <c:y val="-2.7777777777778012E-2"/>
                </c:manualLayout>
              </c:layout>
              <c:showVal val="1"/>
            </c:dLbl>
            <c:dLbl>
              <c:idx val="2"/>
              <c:layout>
                <c:manualLayout>
                  <c:x val="1.3888888888888966E-2"/>
                  <c:y val="-2.7777777777777936E-2"/>
                </c:manualLayout>
              </c:layout>
              <c:showVal val="1"/>
            </c:dLbl>
            <c:dLbl>
              <c:idx val="3"/>
              <c:layout>
                <c:manualLayout>
                  <c:x val="1.703350170851289E-2"/>
                  <c:y val="-7.2089895013123392E-2"/>
                </c:manualLayout>
              </c:layout>
              <c:showVal val="1"/>
            </c:dLbl>
            <c:showVal val="1"/>
          </c:dLbls>
          <c:cat>
            <c:strRef>
              <c:f>'Requirement of Cooking Cost '!$B$8:$B$11</c:f>
              <c:strCache>
                <c:ptCount val="4"/>
                <c:pt idx="0">
                  <c:v>Primary Schools </c:v>
                </c:pt>
                <c:pt idx="1">
                  <c:v>Upper Primary Schools </c:v>
                </c:pt>
                <c:pt idx="2">
                  <c:v>NCLP Schools </c:v>
                </c:pt>
                <c:pt idx="3">
                  <c:v>Total Schools </c:v>
                </c:pt>
              </c:strCache>
            </c:strRef>
          </c:cat>
          <c:val>
            <c:numRef>
              <c:f>'Requirement of Cooking Cost '!$C$8:$C$11</c:f>
              <c:numCache>
                <c:formatCode>0.00</c:formatCode>
                <c:ptCount val="4"/>
                <c:pt idx="0">
                  <c:v>31941.56</c:v>
                </c:pt>
                <c:pt idx="1">
                  <c:v>30342.2</c:v>
                </c:pt>
                <c:pt idx="2">
                  <c:v>96.97</c:v>
                </c:pt>
                <c:pt idx="3">
                  <c:v>62380.729999999996</c:v>
                </c:pt>
              </c:numCache>
            </c:numRef>
          </c:val>
        </c:ser>
        <c:shape val="cylinder"/>
        <c:axId val="70013312"/>
        <c:axId val="70014848"/>
        <c:axId val="0"/>
      </c:bar3DChart>
      <c:catAx>
        <c:axId val="70013312"/>
        <c:scaling>
          <c:orientation val="minMax"/>
        </c:scaling>
        <c:axPos val="b"/>
        <c:tickLblPos val="nextTo"/>
        <c:crossAx val="70014848"/>
        <c:crosses val="autoZero"/>
        <c:auto val="1"/>
        <c:lblAlgn val="ctr"/>
        <c:lblOffset val="100"/>
      </c:catAx>
      <c:valAx>
        <c:axId val="70014848"/>
        <c:scaling>
          <c:orientation val="minMax"/>
        </c:scaling>
        <c:delete val="1"/>
        <c:axPos val="l"/>
        <c:numFmt formatCode="0.00" sourceLinked="1"/>
        <c:tickLblPos val="nextTo"/>
        <c:crossAx val="70013312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Lbls>
            <c:dLbl>
              <c:idx val="0"/>
              <c:layout>
                <c:manualLayout>
                  <c:x val="-7.1225071225070966E-3"/>
                  <c:y val="-5.0505050505050456E-2"/>
                </c:manualLayout>
              </c:layout>
              <c:showVal val="1"/>
            </c:dLbl>
            <c:dLbl>
              <c:idx val="1"/>
              <c:layout>
                <c:manualLayout>
                  <c:x val="4.2735042735042314E-3"/>
                  <c:y val="-6.0606060606060622E-2"/>
                </c:manualLayout>
              </c:layout>
              <c:showVal val="1"/>
            </c:dLbl>
            <c:dLbl>
              <c:idx val="2"/>
              <c:layout>
                <c:manualLayout>
                  <c:x val="2.8490028490028491E-3"/>
                  <c:y val="-7.5757575757575774E-2"/>
                </c:manualLayout>
              </c:layout>
              <c:showVal val="1"/>
            </c:dLbl>
            <c:dLbl>
              <c:idx val="3"/>
              <c:layout>
                <c:manualLayout>
                  <c:x val="1.282051282051282E-2"/>
                  <c:y val="-6.5656565656565663E-2"/>
                </c:manualLayout>
              </c:layout>
              <c:showVal val="1"/>
            </c:dLbl>
            <c:showVal val="1"/>
          </c:dLbls>
          <c:cat>
            <c:strRef>
              <c:f>'Requirement of Cooking Cost '!$B$23:$B$26</c:f>
              <c:strCache>
                <c:ptCount val="4"/>
                <c:pt idx="0">
                  <c:v>Primary Schools </c:v>
                </c:pt>
                <c:pt idx="1">
                  <c:v>Upper Primary Schools </c:v>
                </c:pt>
                <c:pt idx="2">
                  <c:v>NCLP Schools </c:v>
                </c:pt>
                <c:pt idx="3">
                  <c:v>Total Schools </c:v>
                </c:pt>
              </c:strCache>
            </c:strRef>
          </c:cat>
          <c:val>
            <c:numRef>
              <c:f>'Requirement of Cooking Cost '!$C$23:$C$26</c:f>
              <c:numCache>
                <c:formatCode>General</c:formatCode>
                <c:ptCount val="4"/>
                <c:pt idx="0">
                  <c:v>1101.43</c:v>
                </c:pt>
                <c:pt idx="1">
                  <c:v>1048.6899999999998</c:v>
                </c:pt>
                <c:pt idx="2">
                  <c:v>3.3499999999999988</c:v>
                </c:pt>
                <c:pt idx="3">
                  <c:v>2153.4699999999998</c:v>
                </c:pt>
              </c:numCache>
            </c:numRef>
          </c:val>
        </c:ser>
        <c:shape val="cylinder"/>
        <c:axId val="70044672"/>
        <c:axId val="70058752"/>
        <c:axId val="0"/>
      </c:bar3DChart>
      <c:catAx>
        <c:axId val="70044672"/>
        <c:scaling>
          <c:orientation val="minMax"/>
        </c:scaling>
        <c:axPos val="b"/>
        <c:tickLblPos val="nextTo"/>
        <c:crossAx val="70058752"/>
        <c:crosses val="autoZero"/>
        <c:auto val="1"/>
        <c:lblAlgn val="ctr"/>
        <c:lblOffset val="100"/>
      </c:catAx>
      <c:valAx>
        <c:axId val="70058752"/>
        <c:scaling>
          <c:orientation val="minMax"/>
        </c:scaling>
        <c:delete val="1"/>
        <c:axPos val="l"/>
        <c:numFmt formatCode="General" sourceLinked="1"/>
        <c:tickLblPos val="nextTo"/>
        <c:crossAx val="70044672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2.3809523809523812E-3"/>
                  <c:y val="-5.1020408163265286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4.7619047619047693E-2"/>
                </c:manualLayout>
              </c:layout>
              <c:showVal val="1"/>
            </c:dLbl>
            <c:dLbl>
              <c:idx val="2"/>
              <c:layout>
                <c:manualLayout>
                  <c:x val="7.1428571428572302E-3"/>
                  <c:y val="-4.421768707483021E-2"/>
                </c:manualLayout>
              </c:layout>
              <c:showVal val="1"/>
            </c:dLbl>
            <c:showVal val="1"/>
          </c:dLbls>
          <c:cat>
            <c:strRef>
              <c:f>'Requirement of CCH'!$C$22:$C$24</c:f>
              <c:strCache>
                <c:ptCount val="3"/>
                <c:pt idx="0">
                  <c:v>Primary Schools </c:v>
                </c:pt>
                <c:pt idx="1">
                  <c:v>Upper Primary Schools </c:v>
                </c:pt>
                <c:pt idx="2">
                  <c:v>Total Schools </c:v>
                </c:pt>
              </c:strCache>
            </c:strRef>
          </c:cat>
          <c:val>
            <c:numRef>
              <c:f>'Requirement of CCH'!$D$22:$D$24</c:f>
              <c:numCache>
                <c:formatCode>General</c:formatCode>
                <c:ptCount val="3"/>
                <c:pt idx="0">
                  <c:v>158206</c:v>
                </c:pt>
                <c:pt idx="1">
                  <c:v>72951</c:v>
                </c:pt>
                <c:pt idx="2">
                  <c:v>231157</c:v>
                </c:pt>
              </c:numCache>
            </c:numRef>
          </c:val>
        </c:ser>
        <c:shape val="cylinder"/>
        <c:axId val="70093440"/>
        <c:axId val="70095232"/>
        <c:axId val="0"/>
      </c:bar3DChart>
      <c:catAx>
        <c:axId val="70093440"/>
        <c:scaling>
          <c:orientation val="minMax"/>
        </c:scaling>
        <c:axPos val="b"/>
        <c:tickLblPos val="nextTo"/>
        <c:crossAx val="70095232"/>
        <c:crosses val="autoZero"/>
        <c:auto val="1"/>
        <c:lblAlgn val="ctr"/>
        <c:lblOffset val="100"/>
      </c:catAx>
      <c:valAx>
        <c:axId val="70095232"/>
        <c:scaling>
          <c:orientation val="minMax"/>
        </c:scaling>
        <c:delete val="1"/>
        <c:axPos val="l"/>
        <c:numFmt formatCode="General" sourceLinked="1"/>
        <c:tickLblPos val="nextTo"/>
        <c:crossAx val="70093440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spPr>
            <a:solidFill>
              <a:schemeClr val="accent4"/>
            </a:solidFill>
          </c:spPr>
          <c:dLbls>
            <c:dLbl>
              <c:idx val="0"/>
              <c:layout>
                <c:manualLayout>
                  <c:x val="-3.1974420463629278E-3"/>
                  <c:y val="-9.7222222222222224E-2"/>
                </c:manualLayout>
              </c:layout>
              <c:showVal val="1"/>
            </c:dLbl>
            <c:showVal val="1"/>
          </c:dLbls>
          <c:cat>
            <c:strRef>
              <c:f>'Requirement of CCH'!$C$26</c:f>
              <c:strCache>
                <c:ptCount val="1"/>
                <c:pt idx="0">
                  <c:v>Honorarium Required In Lakhs</c:v>
                </c:pt>
              </c:strCache>
            </c:strRef>
          </c:cat>
          <c:val>
            <c:numRef>
              <c:f>'Requirement of CCH'!$D$26</c:f>
              <c:numCache>
                <c:formatCode>General</c:formatCode>
                <c:ptCount val="1"/>
                <c:pt idx="0">
                  <c:v>48542.97</c:v>
                </c:pt>
              </c:numCache>
            </c:numRef>
          </c:val>
        </c:ser>
        <c:shape val="cylinder"/>
        <c:axId val="70266880"/>
        <c:axId val="70268416"/>
        <c:axId val="0"/>
      </c:bar3DChart>
      <c:catAx>
        <c:axId val="70266880"/>
        <c:scaling>
          <c:orientation val="minMax"/>
        </c:scaling>
        <c:axPos val="b"/>
        <c:tickLblPos val="nextTo"/>
        <c:crossAx val="70268416"/>
        <c:crosses val="autoZero"/>
        <c:auto val="1"/>
        <c:lblAlgn val="ctr"/>
        <c:lblOffset val="100"/>
      </c:catAx>
      <c:valAx>
        <c:axId val="70268416"/>
        <c:scaling>
          <c:orientation val="minMax"/>
        </c:scaling>
        <c:delete val="1"/>
        <c:axPos val="l"/>
        <c:numFmt formatCode="General" sourceLinked="1"/>
        <c:tickLblPos val="nextTo"/>
        <c:crossAx val="70266880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floor>
      <c:spPr>
        <a:noFill/>
        <a:ln w="9525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Lbls>
            <c:dLbl>
              <c:idx val="0"/>
              <c:layout>
                <c:manualLayout>
                  <c:x val="0"/>
                  <c:y val="-0.10313075506445676"/>
                </c:manualLayout>
              </c:layout>
              <c:showVal val="1"/>
            </c:dLbl>
            <c:dLbl>
              <c:idx val="1"/>
              <c:layout>
                <c:manualLayout>
                  <c:x val="1.0057471264367918E-2"/>
                  <c:y val="-0.15469613259668608"/>
                </c:manualLayout>
              </c:layout>
              <c:showVal val="1"/>
            </c:dLbl>
            <c:showVal val="1"/>
          </c:dLbls>
          <c:cat>
            <c:strRef>
              <c:f>'Requirement  Kitchen '!$B$20:$B$21</c:f>
              <c:strCache>
                <c:ptCount val="2"/>
                <c:pt idx="0">
                  <c:v>Req. Of Replacement Of Kitchen Devices in Schools</c:v>
                </c:pt>
                <c:pt idx="1">
                  <c:v>Amount Required ( In Lakhs)</c:v>
                </c:pt>
              </c:strCache>
            </c:strRef>
          </c:cat>
          <c:val>
            <c:numRef>
              <c:f>'Requirement  Kitchen '!$C$20:$C$21</c:f>
              <c:numCache>
                <c:formatCode>0.00</c:formatCode>
                <c:ptCount val="2"/>
                <c:pt idx="0" formatCode="General">
                  <c:v>40089</c:v>
                </c:pt>
                <c:pt idx="1">
                  <c:v>5360.6</c:v>
                </c:pt>
              </c:numCache>
            </c:numRef>
          </c:val>
        </c:ser>
        <c:shape val="cylinder"/>
        <c:axId val="70297856"/>
        <c:axId val="70307840"/>
        <c:axId val="0"/>
      </c:bar3DChart>
      <c:catAx>
        <c:axId val="70297856"/>
        <c:scaling>
          <c:orientation val="minMax"/>
        </c:scaling>
        <c:axPos val="b"/>
        <c:tickLblPos val="nextTo"/>
        <c:crossAx val="70307840"/>
        <c:crosses val="autoZero"/>
        <c:auto val="1"/>
        <c:lblAlgn val="ctr"/>
        <c:lblOffset val="100"/>
      </c:catAx>
      <c:valAx>
        <c:axId val="70307840"/>
        <c:scaling>
          <c:orientation val="minMax"/>
        </c:scaling>
        <c:delete val="1"/>
        <c:axPos val="l"/>
        <c:numFmt formatCode="General" sourceLinked="1"/>
        <c:tickLblPos val="nextTo"/>
        <c:crossAx val="70297856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dPt>
            <c:idx val="1"/>
            <c:spPr>
              <a:solidFill>
                <a:schemeClr val="accent2"/>
              </a:solidFill>
            </c:spPr>
          </c:dPt>
          <c:dLbls>
            <c:dLbl>
              <c:idx val="0"/>
              <c:layout>
                <c:manualLayout>
                  <c:x val="5.5555555555555558E-3"/>
                  <c:y val="-6.0185185185185147E-2"/>
                </c:manualLayout>
              </c:layout>
              <c:showVal val="1"/>
            </c:dLbl>
            <c:dLbl>
              <c:idx val="1"/>
              <c:layout>
                <c:manualLayout>
                  <c:x val="2.0284288591832997E-2"/>
                  <c:y val="-7.407407407407407E-2"/>
                </c:manualLayout>
              </c:layout>
              <c:showVal val="1"/>
            </c:dLbl>
            <c:showVal val="1"/>
          </c:dLbls>
          <c:cat>
            <c:strRef>
              <c:f>'Requirement  Kitchen '!$B$10:$B$11</c:f>
              <c:strCache>
                <c:ptCount val="2"/>
                <c:pt idx="0">
                  <c:v>No of Kitchen Shed Required </c:v>
                </c:pt>
                <c:pt idx="1">
                  <c:v>Amount Required (In Lakhs)</c:v>
                </c:pt>
              </c:strCache>
            </c:strRef>
          </c:cat>
          <c:val>
            <c:numRef>
              <c:f>'Requirement  Kitchen '!$C$10:$C$11</c:f>
              <c:numCache>
                <c:formatCode>0.00</c:formatCode>
                <c:ptCount val="2"/>
                <c:pt idx="0" formatCode="General">
                  <c:v>2669</c:v>
                </c:pt>
                <c:pt idx="1">
                  <c:v>5949</c:v>
                </c:pt>
              </c:numCache>
            </c:numRef>
          </c:val>
        </c:ser>
        <c:shape val="cylinder"/>
        <c:axId val="70336512"/>
        <c:axId val="70338048"/>
        <c:axId val="0"/>
      </c:bar3DChart>
      <c:catAx>
        <c:axId val="70336512"/>
        <c:scaling>
          <c:orientation val="minMax"/>
        </c:scaling>
        <c:axPos val="b"/>
        <c:tickLblPos val="nextTo"/>
        <c:crossAx val="70338048"/>
        <c:crosses val="autoZero"/>
        <c:auto val="1"/>
        <c:lblAlgn val="ctr"/>
        <c:lblOffset val="100"/>
      </c:catAx>
      <c:valAx>
        <c:axId val="70338048"/>
        <c:scaling>
          <c:orientation val="minMax"/>
        </c:scaling>
        <c:delete val="1"/>
        <c:axPos val="l"/>
        <c:numFmt formatCode="General" sourceLinked="1"/>
        <c:tickLblPos val="nextTo"/>
        <c:crossAx val="70336512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4.4804680664916934E-2"/>
          <c:y val="0.18207062753519446"/>
          <c:w val="0.90387576552930882"/>
          <c:h val="0.62684251968504212"/>
        </c:manualLayout>
      </c:layout>
      <c:bar3DChart>
        <c:barDir val="col"/>
        <c:grouping val="clustered"/>
        <c:ser>
          <c:idx val="0"/>
          <c:order val="0"/>
          <c:tx>
            <c:strRef>
              <c:f>'Coverage against Enrolment'!$C$6</c:f>
              <c:strCache>
                <c:ptCount val="1"/>
                <c:pt idx="0">
                  <c:v>Primary Schools </c:v>
                </c:pt>
              </c:strCache>
            </c:strRef>
          </c:tx>
          <c:dLbls>
            <c:dLbl>
              <c:idx val="4"/>
              <c:layout>
                <c:manualLayout>
                  <c:x val="-2.4271844660194334E-2"/>
                  <c:y val="-2.4242424242424229E-2"/>
                </c:manualLayout>
              </c:layout>
              <c:showVal val="1"/>
            </c:dLbl>
            <c:showVal val="1"/>
          </c:dLbls>
          <c:cat>
            <c:strRef>
              <c:f>'Coverage against Enrolment'!$D$4:$H$5</c:f>
              <c:strCache>
                <c:ptCount val="5"/>
                <c:pt idx="0">
                  <c:v>Enrollment </c:v>
                </c:pt>
                <c:pt idx="2">
                  <c:v>Actual Performance</c:v>
                </c:pt>
                <c:pt idx="4">
                  <c:v>Percent</c:v>
                </c:pt>
              </c:strCache>
            </c:strRef>
          </c:cat>
          <c:val>
            <c:numRef>
              <c:f>'Coverage against Enrolment'!$D$6:$H$6</c:f>
              <c:numCache>
                <c:formatCode>General</c:formatCode>
                <c:ptCount val="5"/>
                <c:pt idx="0" formatCode="0.00">
                  <c:v>41.9</c:v>
                </c:pt>
                <c:pt idx="2">
                  <c:v>29.73</c:v>
                </c:pt>
                <c:pt idx="4" formatCode="0.00">
                  <c:v>70.954653937948038</c:v>
                </c:pt>
              </c:numCache>
            </c:numRef>
          </c:val>
        </c:ser>
        <c:ser>
          <c:idx val="1"/>
          <c:order val="1"/>
          <c:tx>
            <c:strRef>
              <c:f>'Coverage against Enrolment'!$C$7</c:f>
              <c:strCache>
                <c:ptCount val="1"/>
              </c:strCache>
            </c:strRef>
          </c:tx>
          <c:cat>
            <c:strRef>
              <c:f>'Coverage against Enrolment'!$D$4:$H$5</c:f>
              <c:strCache>
                <c:ptCount val="5"/>
                <c:pt idx="0">
                  <c:v>Enrollment </c:v>
                </c:pt>
                <c:pt idx="2">
                  <c:v>Actual Performance</c:v>
                </c:pt>
                <c:pt idx="4">
                  <c:v>Percent</c:v>
                </c:pt>
              </c:strCache>
            </c:strRef>
          </c:cat>
          <c:val>
            <c:numRef>
              <c:f>'Coverage against Enrolment'!$D$7:$H$7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'Coverage against Enrolment'!$C$8</c:f>
              <c:strCache>
                <c:ptCount val="1"/>
                <c:pt idx="0">
                  <c:v>Upper Primary  Schools </c:v>
                </c:pt>
              </c:strCache>
            </c:strRef>
          </c:tx>
          <c:dLbls>
            <c:showVal val="1"/>
          </c:dLbls>
          <c:cat>
            <c:strRef>
              <c:f>'Coverage against Enrolment'!$D$4:$H$5</c:f>
              <c:strCache>
                <c:ptCount val="5"/>
                <c:pt idx="0">
                  <c:v>Enrollment </c:v>
                </c:pt>
                <c:pt idx="2">
                  <c:v>Actual Performance</c:v>
                </c:pt>
                <c:pt idx="4">
                  <c:v>Percent</c:v>
                </c:pt>
              </c:strCache>
            </c:strRef>
          </c:cat>
          <c:val>
            <c:numRef>
              <c:f>'Coverage against Enrolment'!$D$8:$H$8</c:f>
              <c:numCache>
                <c:formatCode>General</c:formatCode>
                <c:ptCount val="5"/>
                <c:pt idx="0" formatCode="0.00">
                  <c:v>26.2</c:v>
                </c:pt>
                <c:pt idx="2">
                  <c:v>18.920000000000002</c:v>
                </c:pt>
                <c:pt idx="4" formatCode="0.00">
                  <c:v>72.213740458015295</c:v>
                </c:pt>
              </c:numCache>
            </c:numRef>
          </c:val>
        </c:ser>
        <c:ser>
          <c:idx val="3"/>
          <c:order val="3"/>
          <c:tx>
            <c:strRef>
              <c:f>'Coverage against Enrolment'!$C$9</c:f>
              <c:strCache>
                <c:ptCount val="1"/>
              </c:strCache>
            </c:strRef>
          </c:tx>
          <c:cat>
            <c:strRef>
              <c:f>'Coverage against Enrolment'!$D$4:$H$5</c:f>
              <c:strCache>
                <c:ptCount val="5"/>
                <c:pt idx="0">
                  <c:v>Enrollment </c:v>
                </c:pt>
                <c:pt idx="2">
                  <c:v>Actual Performance</c:v>
                </c:pt>
                <c:pt idx="4">
                  <c:v>Percent</c:v>
                </c:pt>
              </c:strCache>
            </c:strRef>
          </c:cat>
          <c:val>
            <c:numRef>
              <c:f>'Coverage against Enrolment'!$D$9:$H$9</c:f>
              <c:numCache>
                <c:formatCode>General</c:formatCode>
                <c:ptCount val="5"/>
              </c:numCache>
            </c:numRef>
          </c:val>
        </c:ser>
        <c:ser>
          <c:idx val="4"/>
          <c:order val="4"/>
          <c:tx>
            <c:strRef>
              <c:f>'Coverage against Enrolment'!$C$10</c:f>
              <c:strCache>
                <c:ptCount val="1"/>
                <c:pt idx="0">
                  <c:v>Total Schools </c:v>
                </c:pt>
              </c:strCache>
            </c:strRef>
          </c:tx>
          <c:dLbls>
            <c:dLbl>
              <c:idx val="4"/>
              <c:layout>
                <c:manualLayout>
                  <c:x val="2.5889967637540614E-2"/>
                  <c:y val="-3.0303030303030602E-3"/>
                </c:manualLayout>
              </c:layout>
              <c:showVal val="1"/>
            </c:dLbl>
            <c:showVal val="1"/>
          </c:dLbls>
          <c:cat>
            <c:strRef>
              <c:f>'Coverage against Enrolment'!$D$4:$H$5</c:f>
              <c:strCache>
                <c:ptCount val="5"/>
                <c:pt idx="0">
                  <c:v>Enrollment </c:v>
                </c:pt>
                <c:pt idx="2">
                  <c:v>Actual Performance</c:v>
                </c:pt>
                <c:pt idx="4">
                  <c:v>Percent</c:v>
                </c:pt>
              </c:strCache>
            </c:strRef>
          </c:cat>
          <c:val>
            <c:numRef>
              <c:f>'Coverage against Enrolment'!$D$10:$H$10</c:f>
              <c:numCache>
                <c:formatCode>General</c:formatCode>
                <c:ptCount val="5"/>
                <c:pt idx="0" formatCode="0.00">
                  <c:v>68.099999999999994</c:v>
                </c:pt>
                <c:pt idx="2">
                  <c:v>48.65</c:v>
                </c:pt>
                <c:pt idx="4" formatCode="0.00">
                  <c:v>71.439060205580034</c:v>
                </c:pt>
              </c:numCache>
            </c:numRef>
          </c:val>
        </c:ser>
        <c:shape val="cylinder"/>
        <c:axId val="67585920"/>
        <c:axId val="67587456"/>
        <c:axId val="0"/>
      </c:bar3DChart>
      <c:catAx>
        <c:axId val="67585920"/>
        <c:scaling>
          <c:orientation val="minMax"/>
        </c:scaling>
        <c:axPos val="b"/>
        <c:tickLblPos val="nextTo"/>
        <c:crossAx val="67587456"/>
        <c:crosses val="autoZero"/>
        <c:auto val="1"/>
        <c:lblAlgn val="ctr"/>
        <c:lblOffset val="100"/>
      </c:catAx>
      <c:valAx>
        <c:axId val="67587456"/>
        <c:scaling>
          <c:orientation val="minMax"/>
        </c:scaling>
        <c:delete val="1"/>
        <c:axPos val="l"/>
        <c:numFmt formatCode="0.00" sourceLinked="1"/>
        <c:tickLblPos val="nextTo"/>
        <c:crossAx val="67585920"/>
        <c:crosses val="autoZero"/>
        <c:crossBetween val="between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1.5347112860892369E-2"/>
          <c:y val="5.7622484689414345E-3"/>
          <c:w val="0.97631955380577462"/>
          <c:h val="0.19217884222805368"/>
        </c:manualLayout>
      </c:layout>
    </c:legend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>
        <c:manualLayout>
          <c:layoutTarget val="inner"/>
          <c:xMode val="edge"/>
          <c:yMode val="edge"/>
          <c:x val="1.7670682730923693E-2"/>
          <c:y val="5.0925925925925923E-2"/>
          <c:w val="0.96465863453815393"/>
          <c:h val="0.73815873269648524"/>
        </c:manualLayout>
      </c:layout>
      <c:bar3DChart>
        <c:barDir val="col"/>
        <c:grouping val="clustered"/>
        <c:varyColors val="1"/>
        <c:ser>
          <c:idx val="0"/>
          <c:order val="0"/>
          <c:dPt>
            <c:idx val="6"/>
            <c:spPr>
              <a:solidFill>
                <a:srgbClr val="FF0000"/>
              </a:solidFill>
            </c:spPr>
          </c:dPt>
          <c:dPt>
            <c:idx val="7"/>
            <c:spPr>
              <a:solidFill>
                <a:srgbClr val="FFC000"/>
              </a:solidFill>
            </c:spPr>
          </c:dPt>
          <c:dPt>
            <c:idx val="8"/>
            <c:spPr>
              <a:solidFill>
                <a:srgbClr val="00B050"/>
              </a:solidFill>
            </c:spPr>
          </c:dPt>
          <c:dPt>
            <c:idx val="9"/>
            <c:spPr>
              <a:solidFill>
                <a:schemeClr val="tx1">
                  <a:lumMod val="50000"/>
                  <a:lumOff val="50000"/>
                </a:schemeClr>
              </a:solidFill>
            </c:spPr>
          </c:dPt>
          <c:dPt>
            <c:idx val="1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1"/>
            <c:spPr>
              <a:solidFill>
                <a:srgbClr val="002060"/>
              </a:solidFill>
            </c:spPr>
          </c:dPt>
          <c:dLbls>
            <c:dLbl>
              <c:idx val="0"/>
              <c:layout>
                <c:manualLayout>
                  <c:x val="-4.5045045045045053E-3"/>
                  <c:y val="-1.9444444444444445E-2"/>
                </c:manualLayout>
              </c:layout>
              <c:showVal val="1"/>
            </c:dLbl>
            <c:dLbl>
              <c:idx val="1"/>
              <c:layout>
                <c:manualLayout>
                  <c:x val="-1.5015015015015019E-3"/>
                  <c:y val="-1.9444444444444445E-2"/>
                </c:manualLayout>
              </c:layout>
              <c:showVal val="1"/>
            </c:dLbl>
            <c:dLbl>
              <c:idx val="2"/>
              <c:layout>
                <c:manualLayout>
                  <c:x val="4.5045045045045053E-3"/>
                  <c:y val="-5.5555555555555558E-3"/>
                </c:manualLayout>
              </c:layout>
              <c:showVal val="1"/>
            </c:dLbl>
            <c:dLbl>
              <c:idx val="3"/>
              <c:layout>
                <c:manualLayout>
                  <c:x val="6.0060060060060068E-3"/>
                  <c:y val="-1.6666666666666618E-2"/>
                </c:manualLayout>
              </c:layout>
              <c:showVal val="1"/>
            </c:dLbl>
            <c:dLbl>
              <c:idx val="5"/>
              <c:layout>
                <c:manualLayout>
                  <c:x val="-6.0060060060060068E-3"/>
                  <c:y val="-2.7777777777777745E-2"/>
                </c:manualLayout>
              </c:layout>
              <c:showVal val="1"/>
            </c:dLbl>
            <c:dLbl>
              <c:idx val="6"/>
              <c:layout>
                <c:manualLayout>
                  <c:x val="4.5045045045045053E-3"/>
                  <c:y val="-1.1111111111111115E-2"/>
                </c:manualLayout>
              </c:layout>
              <c:showVal val="1"/>
            </c:dLbl>
            <c:dLbl>
              <c:idx val="7"/>
              <c:layout>
                <c:manualLayout>
                  <c:x val="3.0030030030030034E-3"/>
                  <c:y val="-1.666666666666667E-2"/>
                </c:manualLayout>
              </c:layout>
              <c:showVal val="1"/>
            </c:dLbl>
            <c:dLbl>
              <c:idx val="8"/>
              <c:layout>
                <c:manualLayout>
                  <c:x val="0"/>
                  <c:y val="-8.333333333333335E-3"/>
                </c:manualLayout>
              </c:layout>
              <c:showVal val="1"/>
            </c:dLbl>
            <c:dLbl>
              <c:idx val="9"/>
              <c:layout>
                <c:manualLayout>
                  <c:x val="7.3502388827637009E-3"/>
                  <c:y val="-1.3888888888888907E-2"/>
                </c:manualLayout>
              </c:layout>
              <c:showVal val="1"/>
            </c:dLbl>
            <c:dLbl>
              <c:idx val="11"/>
              <c:layout>
                <c:manualLayout>
                  <c:x val="3.0030030030031136E-3"/>
                  <c:y val="-1.3889107611548565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Val val="1"/>
          </c:dLbls>
          <c:cat>
            <c:strRef>
              <c:f>'Proposal For  2019-20'!$B$13:$B$24</c:f>
              <c:strCache>
                <c:ptCount val="12"/>
                <c:pt idx="0">
                  <c:v>No of Students</c:v>
                </c:pt>
                <c:pt idx="1">
                  <c:v>Foodgrain</c:v>
                </c:pt>
                <c:pt idx="2">
                  <c:v>Cost F.G.</c:v>
                </c:pt>
                <c:pt idx="3">
                  <c:v>Cooking Cost </c:v>
                </c:pt>
                <c:pt idx="4">
                  <c:v>T.A.</c:v>
                </c:pt>
                <c:pt idx="5">
                  <c:v>CCH Honararium</c:v>
                </c:pt>
                <c:pt idx="6">
                  <c:v>MME</c:v>
                </c:pt>
                <c:pt idx="7">
                  <c:v>Kitchen-cum-Store &amp; Repair </c:v>
                </c:pt>
                <c:pt idx="8">
                  <c:v>Kitchen Devices</c:v>
                </c:pt>
                <c:pt idx="9">
                  <c:v>Amount Required</c:v>
                </c:pt>
                <c:pt idx="10">
                  <c:v>Flexi Fund 5% </c:v>
                </c:pt>
                <c:pt idx="11">
                  <c:v>Total Amount Required</c:v>
                </c:pt>
              </c:strCache>
            </c:strRef>
          </c:cat>
          <c:val>
            <c:numRef>
              <c:f>'Proposal For  2019-20'!$C$13:$C$24</c:f>
              <c:numCache>
                <c:formatCode>0.00</c:formatCode>
                <c:ptCount val="12"/>
                <c:pt idx="0">
                  <c:v>48.65</c:v>
                </c:pt>
                <c:pt idx="1">
                  <c:v>1.43</c:v>
                </c:pt>
                <c:pt idx="2" formatCode="0">
                  <c:v>3378</c:v>
                </c:pt>
                <c:pt idx="3" formatCode="0">
                  <c:v>62381</c:v>
                </c:pt>
                <c:pt idx="4" formatCode="0">
                  <c:v>2153</c:v>
                </c:pt>
                <c:pt idx="5" formatCode="0">
                  <c:v>48543</c:v>
                </c:pt>
                <c:pt idx="6" formatCode="0">
                  <c:v>1873</c:v>
                </c:pt>
                <c:pt idx="7" formatCode="0">
                  <c:v>9078</c:v>
                </c:pt>
                <c:pt idx="8" formatCode="0">
                  <c:v>2553.1999999999998</c:v>
                </c:pt>
                <c:pt idx="9" formatCode="0">
                  <c:v>129959</c:v>
                </c:pt>
                <c:pt idx="10" formatCode="0">
                  <c:v>6498</c:v>
                </c:pt>
                <c:pt idx="11" formatCode="0">
                  <c:v>136457</c:v>
                </c:pt>
              </c:numCache>
            </c:numRef>
          </c:val>
        </c:ser>
        <c:shape val="cylinder"/>
        <c:axId val="70395008"/>
        <c:axId val="70396544"/>
        <c:axId val="0"/>
      </c:bar3DChart>
      <c:catAx>
        <c:axId val="70395008"/>
        <c:scaling>
          <c:orientation val="minMax"/>
        </c:scaling>
        <c:axPos val="b"/>
        <c:tickLblPos val="nextTo"/>
        <c:txPr>
          <a:bodyPr/>
          <a:lstStyle/>
          <a:p>
            <a:pPr>
              <a:defRPr sz="1000" baseline="0"/>
            </a:pPr>
            <a:endParaRPr lang="en-US"/>
          </a:p>
        </c:txPr>
        <c:crossAx val="70396544"/>
        <c:crosses val="autoZero"/>
        <c:auto val="1"/>
        <c:lblAlgn val="ctr"/>
        <c:lblOffset val="100"/>
      </c:catAx>
      <c:valAx>
        <c:axId val="70396544"/>
        <c:scaling>
          <c:orientation val="minMax"/>
        </c:scaling>
        <c:delete val="1"/>
        <c:axPos val="l"/>
        <c:numFmt formatCode="0.00" sourceLinked="1"/>
        <c:tickLblPos val="nextTo"/>
        <c:crossAx val="70395008"/>
        <c:crosses val="autoZero"/>
        <c:crossBetween val="between"/>
      </c:valAx>
    </c:plotArea>
    <c:plotVisOnly val="1"/>
  </c:chart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view3D>
      <c:rAngAx val="1"/>
    </c:view3D>
    <c:plotArea>
      <c:layout/>
      <c:bar3DChart>
        <c:barDir val="col"/>
        <c:grouping val="clustered"/>
        <c:varyColors val="1"/>
        <c:ser>
          <c:idx val="0"/>
          <c:order val="0"/>
          <c:dLbls>
            <c:dLbl>
              <c:idx val="0"/>
              <c:layout>
                <c:manualLayout>
                  <c:x val="0"/>
                  <c:y val="-3.2407407407407461E-2"/>
                </c:manualLayout>
              </c:layout>
              <c:showVal val="1"/>
            </c:dLbl>
            <c:dLbl>
              <c:idx val="1"/>
              <c:layout>
                <c:manualLayout>
                  <c:x val="-4.157170418945322E-17"/>
                  <c:y val="-4.1666666666666567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5.5555555555555643E-2"/>
                </c:manualLayout>
              </c:layout>
              <c:showVal val="1"/>
            </c:dLbl>
            <c:dLbl>
              <c:idx val="3"/>
              <c:layout>
                <c:manualLayout>
                  <c:x val="6.8027210884353817E-3"/>
                  <c:y val="-2.7777777777777901E-2"/>
                </c:manualLayout>
              </c:layout>
              <c:showVal val="1"/>
            </c:dLbl>
            <c:dLbl>
              <c:idx val="4"/>
              <c:layout>
                <c:manualLayout>
                  <c:x val="-2.26757369614513E-3"/>
                  <c:y val="-4.1666666666666761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Val val="1"/>
          </c:dLbls>
          <c:cat>
            <c:strRef>
              <c:f>'Kitchen Garden (2)'!$B$23:$B$27</c:f>
              <c:strCache>
                <c:ptCount val="5"/>
                <c:pt idx="0">
                  <c:v>No. of Blocks </c:v>
                </c:pt>
                <c:pt idx="1">
                  <c:v>Student Enrollment </c:v>
                </c:pt>
                <c:pt idx="2">
                  <c:v>72% Avg. Attendance </c:v>
                </c:pt>
                <c:pt idx="3">
                  <c:v>Chikki Quantity KG (For 124 days)</c:v>
                </c:pt>
                <c:pt idx="4">
                  <c:v>Required Fund (in Lakhs)</c:v>
                </c:pt>
              </c:strCache>
            </c:strRef>
          </c:cat>
          <c:val>
            <c:numRef>
              <c:f>'Kitchen Garden (2)'!$C$23:$C$27</c:f>
              <c:numCache>
                <c:formatCode>General</c:formatCode>
                <c:ptCount val="5"/>
                <c:pt idx="0">
                  <c:v>75</c:v>
                </c:pt>
                <c:pt idx="1">
                  <c:v>1196671</c:v>
                </c:pt>
                <c:pt idx="2">
                  <c:v>861603</c:v>
                </c:pt>
                <c:pt idx="3" formatCode="0">
                  <c:v>2670969.2999999998</c:v>
                </c:pt>
                <c:pt idx="4" formatCode="0.00">
                  <c:v>2671</c:v>
                </c:pt>
              </c:numCache>
            </c:numRef>
          </c:val>
        </c:ser>
        <c:shape val="cylinder"/>
        <c:axId val="70449408"/>
        <c:axId val="70656000"/>
        <c:axId val="0"/>
      </c:bar3DChart>
      <c:catAx>
        <c:axId val="70449408"/>
        <c:scaling>
          <c:orientation val="minMax"/>
        </c:scaling>
        <c:axPos val="b"/>
        <c:tickLblPos val="nextTo"/>
        <c:crossAx val="70656000"/>
        <c:crosses val="autoZero"/>
        <c:auto val="1"/>
        <c:lblAlgn val="ctr"/>
        <c:lblOffset val="100"/>
      </c:catAx>
      <c:valAx>
        <c:axId val="70656000"/>
        <c:scaling>
          <c:orientation val="minMax"/>
        </c:scaling>
        <c:delete val="1"/>
        <c:axPos val="l"/>
        <c:numFmt formatCode="General" sourceLinked="1"/>
        <c:tickLblPos val="nextTo"/>
        <c:crossAx val="70449408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400"/>
      </a:pPr>
      <a:endParaRPr lang="en-US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/>
      <c:bar3DChart>
        <c:barDir val="col"/>
        <c:grouping val="clustered"/>
        <c:varyColors val="1"/>
        <c:ser>
          <c:idx val="0"/>
          <c:order val="0"/>
          <c:dLbls>
            <c:dLbl>
              <c:idx val="0"/>
              <c:layout>
                <c:manualLayout>
                  <c:x val="0"/>
                  <c:y val="-3.2407407407407454E-2"/>
                </c:manualLayout>
              </c:layout>
              <c:showVal val="1"/>
            </c:dLbl>
            <c:dLbl>
              <c:idx val="1"/>
              <c:layout>
                <c:manualLayout>
                  <c:x val="-4.1571704189453196E-17"/>
                  <c:y val="-4.1666666666666567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5.5555555555555643E-2"/>
                </c:manualLayout>
              </c:layout>
              <c:showVal val="1"/>
            </c:dLbl>
            <c:dLbl>
              <c:idx val="3"/>
              <c:layout>
                <c:manualLayout>
                  <c:x val="6.8027210884353808E-3"/>
                  <c:y val="-2.777777777777789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67817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1.6780027496562943E-2"/>
                  <c:y val="-6.996855345911950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3391.00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'Kitchen Garden'!$B$23:$B$27</c:f>
              <c:strCache>
                <c:ptCount val="5"/>
                <c:pt idx="0">
                  <c:v>No of Institution</c:v>
                </c:pt>
                <c:pt idx="1">
                  <c:v>Already Having Kitchen Garden</c:v>
                </c:pt>
                <c:pt idx="2">
                  <c:v>Kitchen Garden in Progress</c:v>
                </c:pt>
                <c:pt idx="3">
                  <c:v>Proposed During 2019-20</c:v>
                </c:pt>
                <c:pt idx="4">
                  <c:v>Required Fund (in Lakhs)</c:v>
                </c:pt>
              </c:strCache>
            </c:strRef>
          </c:cat>
          <c:val>
            <c:numRef>
              <c:f>'Kitchen Garden'!$C$23:$C$27</c:f>
              <c:numCache>
                <c:formatCode>General</c:formatCode>
                <c:ptCount val="5"/>
                <c:pt idx="0">
                  <c:v>113029</c:v>
                </c:pt>
                <c:pt idx="1">
                  <c:v>2086</c:v>
                </c:pt>
                <c:pt idx="2">
                  <c:v>1205</c:v>
                </c:pt>
                <c:pt idx="3">
                  <c:v>61186</c:v>
                </c:pt>
                <c:pt idx="4" formatCode="0.00">
                  <c:v>3059</c:v>
                </c:pt>
              </c:numCache>
            </c:numRef>
          </c:val>
        </c:ser>
        <c:shape val="cylinder"/>
        <c:axId val="70689536"/>
        <c:axId val="70691072"/>
        <c:axId val="0"/>
      </c:bar3DChart>
      <c:catAx>
        <c:axId val="70689536"/>
        <c:scaling>
          <c:orientation val="minMax"/>
        </c:scaling>
        <c:axPos val="b"/>
        <c:tickLblPos val="nextTo"/>
        <c:crossAx val="70691072"/>
        <c:crosses val="autoZero"/>
        <c:auto val="1"/>
        <c:lblAlgn val="ctr"/>
        <c:lblOffset val="100"/>
      </c:catAx>
      <c:valAx>
        <c:axId val="70691072"/>
        <c:scaling>
          <c:orientation val="minMax"/>
        </c:scaling>
        <c:delete val="1"/>
        <c:axPos val="l"/>
        <c:numFmt formatCode="General" sourceLinked="1"/>
        <c:tickLblPos val="nextTo"/>
        <c:crossAx val="70689536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2.459438151732081E-2"/>
          <c:y val="3.273809523809524E-2"/>
          <c:w val="0.97540561848267981"/>
          <c:h val="0.6972694038245224"/>
        </c:manualLayout>
      </c:layout>
      <c:bar3DChart>
        <c:barDir val="col"/>
        <c:grouping val="clustered"/>
        <c:varyColors val="1"/>
        <c:ser>
          <c:idx val="0"/>
          <c:order val="0"/>
          <c:dPt>
            <c:idx val="2"/>
            <c:spPr>
              <a:solidFill>
                <a:srgbClr val="FF0000"/>
              </a:solidFill>
            </c:spPr>
          </c:dPt>
          <c:dPt>
            <c:idx val="3"/>
            <c:spPr>
              <a:solidFill>
                <a:srgbClr val="00B050"/>
              </a:solidFill>
            </c:spPr>
          </c:dPt>
          <c:dPt>
            <c:idx val="5"/>
            <c:spPr>
              <a:solidFill>
                <a:srgbClr val="7030A0"/>
              </a:solidFill>
            </c:spPr>
          </c:dPt>
          <c:dLbls>
            <c:dLbl>
              <c:idx val="0"/>
              <c:layout>
                <c:manualLayout>
                  <c:x val="2.05761316872428E-3"/>
                  <c:y val="-4.6296296296296398E-2"/>
                </c:manualLayout>
              </c:layout>
              <c:showVal val="1"/>
            </c:dLbl>
            <c:dLbl>
              <c:idx val="1"/>
              <c:layout>
                <c:manualLayout>
                  <c:x val="1.0288065843621401E-2"/>
                  <c:y val="-3.2407407407407482E-2"/>
                </c:manualLayout>
              </c:layout>
              <c:showVal val="1"/>
            </c:dLbl>
            <c:dLbl>
              <c:idx val="2"/>
              <c:layout>
                <c:manualLayout>
                  <c:x val="6.1728395061728392E-3"/>
                  <c:y val="-2.3148148148148147E-2"/>
                </c:manualLayout>
              </c:layout>
              <c:showVal val="1"/>
            </c:dLbl>
            <c:dLbl>
              <c:idx val="3"/>
              <c:layout>
                <c:manualLayout>
                  <c:x val="4.11522633744856E-3"/>
                  <c:y val="-4.6296296296296398E-2"/>
                </c:manualLayout>
              </c:layout>
              <c:showVal val="1"/>
            </c:dLbl>
            <c:dLbl>
              <c:idx val="4"/>
              <c:layout>
                <c:manualLayout>
                  <c:x val="6.1728395061728392E-3"/>
                  <c:y val="-2.7777777777777877E-2"/>
                </c:manualLayout>
              </c:layout>
              <c:showVal val="1"/>
            </c:dLbl>
            <c:dLbl>
              <c:idx val="5"/>
              <c:layout>
                <c:manualLayout>
                  <c:x val="5.5555561631185687E-3"/>
                  <c:y val="-5.9523809523809507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Val val="1"/>
          </c:dLbls>
          <c:cat>
            <c:strRef>
              <c:f>LPG!$C$13:$C$18</c:f>
              <c:strCache>
                <c:ptCount val="6"/>
                <c:pt idx="0">
                  <c:v>Total Govt. PS/MS Schools</c:v>
                </c:pt>
                <c:pt idx="1">
                  <c:v>Schools Under Centralized kitchan</c:v>
                </c:pt>
                <c:pt idx="2">
                  <c:v>Unapproachable schools</c:v>
                </c:pt>
                <c:pt idx="3">
                  <c:v>Total Target for LPG</c:v>
                </c:pt>
                <c:pt idx="4">
                  <c:v>Schools Having LPG </c:v>
                </c:pt>
                <c:pt idx="5">
                  <c:v>Schools Where LPG Required</c:v>
                </c:pt>
              </c:strCache>
            </c:strRef>
          </c:cat>
          <c:val>
            <c:numRef>
              <c:f>LPG!$D$13:$D$18</c:f>
              <c:numCache>
                <c:formatCode>General</c:formatCode>
                <c:ptCount val="6"/>
                <c:pt idx="0">
                  <c:v>110398</c:v>
                </c:pt>
                <c:pt idx="1">
                  <c:v>3617</c:v>
                </c:pt>
                <c:pt idx="2">
                  <c:v>2633</c:v>
                </c:pt>
                <c:pt idx="3">
                  <c:v>104148</c:v>
                </c:pt>
                <c:pt idx="4">
                  <c:v>98795</c:v>
                </c:pt>
                <c:pt idx="5">
                  <c:v>5353</c:v>
                </c:pt>
              </c:numCache>
            </c:numRef>
          </c:val>
        </c:ser>
        <c:shape val="cylinder"/>
        <c:axId val="70750208"/>
        <c:axId val="70751744"/>
        <c:axId val="0"/>
      </c:bar3DChart>
      <c:catAx>
        <c:axId val="7075020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70751744"/>
        <c:crosses val="autoZero"/>
        <c:auto val="1"/>
        <c:lblAlgn val="ctr"/>
        <c:lblOffset val="100"/>
      </c:catAx>
      <c:valAx>
        <c:axId val="70751744"/>
        <c:scaling>
          <c:orientation val="minMax"/>
        </c:scaling>
        <c:delete val="1"/>
        <c:axPos val="l"/>
        <c:numFmt formatCode="General" sourceLinked="1"/>
        <c:tickLblPos val="nextTo"/>
        <c:crossAx val="70750208"/>
        <c:crosses val="autoZero"/>
        <c:crossBetween val="between"/>
      </c:valAx>
    </c:plotArea>
    <c:plotVisOnly val="1"/>
  </c:chart>
  <c:txPr>
    <a:bodyPr/>
    <a:lstStyle/>
    <a:p>
      <a:pPr>
        <a:defRPr sz="14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>
        <c:manualLayout>
          <c:layoutTarget val="inner"/>
          <c:xMode val="edge"/>
          <c:yMode val="edge"/>
          <c:x val="2.7777777777778054E-2"/>
          <c:y val="0.23673895635926934"/>
          <c:w val="0.95937642169728787"/>
          <c:h val="0.52302571288758704"/>
        </c:manualLayout>
      </c:layout>
      <c:bar3DChart>
        <c:barDir val="col"/>
        <c:grouping val="clustered"/>
        <c:ser>
          <c:idx val="0"/>
          <c:order val="0"/>
          <c:tx>
            <c:strRef>
              <c:f>'Coverage against PAB approval'!$C$10</c:f>
              <c:strCache>
                <c:ptCount val="1"/>
                <c:pt idx="0">
                  <c:v>Primary Schools </c:v>
                </c:pt>
              </c:strCache>
            </c:strRef>
          </c:tx>
          <c:dLbls>
            <c:dLbl>
              <c:idx val="4"/>
              <c:layout>
                <c:manualLayout>
                  <c:x val="0"/>
                  <c:y val="-1.9774011299435176E-2"/>
                </c:manualLayout>
              </c:layout>
              <c:showVal val="1"/>
            </c:dLbl>
            <c:showVal val="1"/>
          </c:dLbls>
          <c:cat>
            <c:strRef>
              <c:f>'Coverage against PAB approval'!$D$8:$H$9</c:f>
              <c:strCache>
                <c:ptCount val="5"/>
                <c:pt idx="0">
                  <c:v>PAB Approved</c:v>
                </c:pt>
                <c:pt idx="2">
                  <c:v>Actual Performance</c:v>
                </c:pt>
                <c:pt idx="4">
                  <c:v>Percent</c:v>
                </c:pt>
              </c:strCache>
            </c:strRef>
          </c:cat>
          <c:val>
            <c:numRef>
              <c:f>'Coverage against PAB approval'!$D$10:$H$10</c:f>
              <c:numCache>
                <c:formatCode>General</c:formatCode>
                <c:ptCount val="5"/>
                <c:pt idx="0" formatCode="0.00">
                  <c:v>32.130000000000003</c:v>
                </c:pt>
                <c:pt idx="2">
                  <c:v>29.73</c:v>
                </c:pt>
                <c:pt idx="4" formatCode="0.00">
                  <c:v>92.530345471521585</c:v>
                </c:pt>
              </c:numCache>
            </c:numRef>
          </c:val>
        </c:ser>
        <c:ser>
          <c:idx val="1"/>
          <c:order val="1"/>
          <c:tx>
            <c:strRef>
              <c:f>'Coverage against PAB approval'!$C$11</c:f>
              <c:strCache>
                <c:ptCount val="1"/>
              </c:strCache>
            </c:strRef>
          </c:tx>
          <c:cat>
            <c:strRef>
              <c:f>'Coverage against PAB approval'!$D$8:$H$9</c:f>
              <c:strCache>
                <c:ptCount val="5"/>
                <c:pt idx="0">
                  <c:v>PAB Approved</c:v>
                </c:pt>
                <c:pt idx="2">
                  <c:v>Actual Performance</c:v>
                </c:pt>
                <c:pt idx="4">
                  <c:v>Percent</c:v>
                </c:pt>
              </c:strCache>
            </c:strRef>
          </c:cat>
          <c:val>
            <c:numRef>
              <c:f>'Coverage against PAB approval'!$D$11:$H$11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'Coverage against PAB approval'!$C$12</c:f>
              <c:strCache>
                <c:ptCount val="1"/>
                <c:pt idx="0">
                  <c:v>Upper Primary  Schools </c:v>
                </c:pt>
              </c:strCache>
            </c:strRef>
          </c:tx>
          <c:dLbls>
            <c:dLbl>
              <c:idx val="4"/>
              <c:layout>
                <c:manualLayout>
                  <c:x val="1.4423076923076919E-2"/>
                  <c:y val="-1.6949152542372881E-2"/>
                </c:manualLayout>
              </c:layout>
              <c:showVal val="1"/>
            </c:dLbl>
            <c:showVal val="1"/>
          </c:dLbls>
          <c:cat>
            <c:strRef>
              <c:f>'Coverage against PAB approval'!$D$8:$H$9</c:f>
              <c:strCache>
                <c:ptCount val="5"/>
                <c:pt idx="0">
                  <c:v>PAB Approved</c:v>
                </c:pt>
                <c:pt idx="2">
                  <c:v>Actual Performance</c:v>
                </c:pt>
                <c:pt idx="4">
                  <c:v>Percent</c:v>
                </c:pt>
              </c:strCache>
            </c:strRef>
          </c:cat>
          <c:val>
            <c:numRef>
              <c:f>'Coverage against PAB approval'!$D$12:$H$12</c:f>
              <c:numCache>
                <c:formatCode>General</c:formatCode>
                <c:ptCount val="5"/>
                <c:pt idx="0" formatCode="0.00">
                  <c:v>20.47</c:v>
                </c:pt>
                <c:pt idx="2">
                  <c:v>18.920000000000002</c:v>
                </c:pt>
                <c:pt idx="4" formatCode="0.00">
                  <c:v>92.427943331704952</c:v>
                </c:pt>
              </c:numCache>
            </c:numRef>
          </c:val>
        </c:ser>
        <c:ser>
          <c:idx val="3"/>
          <c:order val="3"/>
          <c:tx>
            <c:strRef>
              <c:f>'Coverage against PAB approval'!$C$13</c:f>
              <c:strCache>
                <c:ptCount val="1"/>
              </c:strCache>
            </c:strRef>
          </c:tx>
          <c:cat>
            <c:strRef>
              <c:f>'Coverage against PAB approval'!$D$8:$H$9</c:f>
              <c:strCache>
                <c:ptCount val="5"/>
                <c:pt idx="0">
                  <c:v>PAB Approved</c:v>
                </c:pt>
                <c:pt idx="2">
                  <c:v>Actual Performance</c:v>
                </c:pt>
                <c:pt idx="4">
                  <c:v>Percent</c:v>
                </c:pt>
              </c:strCache>
            </c:strRef>
          </c:cat>
          <c:val>
            <c:numRef>
              <c:f>'Coverage against PAB approval'!$D$13:$H$13</c:f>
              <c:numCache>
                <c:formatCode>General</c:formatCode>
                <c:ptCount val="5"/>
              </c:numCache>
            </c:numRef>
          </c:val>
        </c:ser>
        <c:ser>
          <c:idx val="4"/>
          <c:order val="4"/>
          <c:tx>
            <c:strRef>
              <c:f>'Coverage against PAB approval'!$C$14</c:f>
              <c:strCache>
                <c:ptCount val="1"/>
                <c:pt idx="0">
                  <c:v>Total Schools </c:v>
                </c:pt>
              </c:strCache>
            </c:strRef>
          </c:tx>
          <c:dLbls>
            <c:dLbl>
              <c:idx val="4"/>
              <c:layout>
                <c:manualLayout>
                  <c:x val="2.7243589743589751E-2"/>
                  <c:y val="0"/>
                </c:manualLayout>
              </c:layout>
              <c:showVal val="1"/>
            </c:dLbl>
            <c:showVal val="1"/>
          </c:dLbls>
          <c:cat>
            <c:strRef>
              <c:f>'Coverage against PAB approval'!$D$8:$H$9</c:f>
              <c:strCache>
                <c:ptCount val="5"/>
                <c:pt idx="0">
                  <c:v>PAB Approved</c:v>
                </c:pt>
                <c:pt idx="2">
                  <c:v>Actual Performance</c:v>
                </c:pt>
                <c:pt idx="4">
                  <c:v>Percent</c:v>
                </c:pt>
              </c:strCache>
            </c:strRef>
          </c:cat>
          <c:val>
            <c:numRef>
              <c:f>'Coverage against PAB approval'!$D$14:$H$14</c:f>
              <c:numCache>
                <c:formatCode>General</c:formatCode>
                <c:ptCount val="5"/>
                <c:pt idx="0" formatCode="0.00">
                  <c:v>52.6</c:v>
                </c:pt>
                <c:pt idx="2">
                  <c:v>48.65</c:v>
                </c:pt>
                <c:pt idx="4" formatCode="0.00">
                  <c:v>92.490494296577964</c:v>
                </c:pt>
              </c:numCache>
            </c:numRef>
          </c:val>
        </c:ser>
        <c:shape val="cylinder"/>
        <c:axId val="67531904"/>
        <c:axId val="67533440"/>
        <c:axId val="0"/>
      </c:bar3DChart>
      <c:catAx>
        <c:axId val="67531904"/>
        <c:scaling>
          <c:orientation val="minMax"/>
        </c:scaling>
        <c:axPos val="b"/>
        <c:tickLblPos val="nextTo"/>
        <c:crossAx val="67533440"/>
        <c:crosses val="autoZero"/>
        <c:auto val="1"/>
        <c:lblAlgn val="ctr"/>
        <c:lblOffset val="100"/>
      </c:catAx>
      <c:valAx>
        <c:axId val="67533440"/>
        <c:scaling>
          <c:orientation val="minMax"/>
        </c:scaling>
        <c:delete val="1"/>
        <c:axPos val="l"/>
        <c:numFmt formatCode="0.00" sourceLinked="1"/>
        <c:tickLblPos val="nextTo"/>
        <c:crossAx val="67531904"/>
        <c:crosses val="autoZero"/>
        <c:crossBetween val="between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2.3265310586176959E-2"/>
          <c:y val="3.669801691455264E-3"/>
          <c:w val="0.97673468941382624"/>
          <c:h val="0.25191929133858282"/>
        </c:manualLayout>
      </c:layout>
    </c:legend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cat>
            <c:strRef>
              <c:f>'food grains lifting &amp; utilisati'!$D$6:$D$12</c:f>
              <c:strCache>
                <c:ptCount val="7"/>
                <c:pt idx="0">
                  <c:v>Annual  Allocation</c:v>
                </c:pt>
                <c:pt idx="1">
                  <c:v>Opening Balance</c:v>
                </c:pt>
                <c:pt idx="2">
                  <c:v>Received</c:v>
                </c:pt>
                <c:pt idx="3">
                  <c:v>Total Available </c:v>
                </c:pt>
                <c:pt idx="4">
                  <c:v>Liffing</c:v>
                </c:pt>
                <c:pt idx="5">
                  <c:v>Utilization</c:v>
                </c:pt>
                <c:pt idx="6">
                  <c:v>Balance</c:v>
                </c:pt>
              </c:strCache>
            </c:strRef>
          </c:cat>
          <c:val>
            <c:numRef>
              <c:f>'food grains lifting &amp; utilisati'!$E$6:$E$12</c:f>
              <c:numCache>
                <c:formatCode>General</c:formatCode>
                <c:ptCount val="7"/>
              </c:numCache>
            </c:numRef>
          </c:val>
        </c:ser>
        <c:ser>
          <c:idx val="1"/>
          <c:order val="1"/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Pt>
            <c:idx val="4"/>
            <c:spPr>
              <a:solidFill>
                <a:schemeClr val="accent5"/>
              </a:solidFill>
            </c:spPr>
          </c:dPt>
          <c:dPt>
            <c:idx val="5"/>
            <c:spPr>
              <a:solidFill>
                <a:schemeClr val="accent6"/>
              </a:solidFill>
            </c:spPr>
          </c:dPt>
          <c:dPt>
            <c:idx val="6"/>
            <c:spPr>
              <a:solidFill>
                <a:schemeClr val="accent6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6.1162079510703434E-3"/>
                  <c:y val="-2.25988700564971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161827.49</a:t>
                    </a:r>
                    <a:endParaRPr lang="en-US" dirty="0"/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140642.04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'food grains lifting &amp; utilisati'!$D$6:$D$12</c:f>
              <c:strCache>
                <c:ptCount val="7"/>
                <c:pt idx="0">
                  <c:v>Annual  Allocation</c:v>
                </c:pt>
                <c:pt idx="1">
                  <c:v>Opening Balance</c:v>
                </c:pt>
                <c:pt idx="2">
                  <c:v>Received</c:v>
                </c:pt>
                <c:pt idx="3">
                  <c:v>Total Available </c:v>
                </c:pt>
                <c:pt idx="4">
                  <c:v>Liffing</c:v>
                </c:pt>
                <c:pt idx="5">
                  <c:v>Utilization</c:v>
                </c:pt>
                <c:pt idx="6">
                  <c:v>Balance</c:v>
                </c:pt>
              </c:strCache>
            </c:strRef>
          </c:cat>
          <c:val>
            <c:numRef>
              <c:f>'food grains lifting &amp; utilisati'!$F$6:$F$12</c:f>
              <c:numCache>
                <c:formatCode>0.00</c:formatCode>
                <c:ptCount val="7"/>
                <c:pt idx="0">
                  <c:v>155161.85999999937</c:v>
                </c:pt>
                <c:pt idx="1">
                  <c:v>17129.12</c:v>
                </c:pt>
                <c:pt idx="2">
                  <c:v>144698.37999999998</c:v>
                </c:pt>
                <c:pt idx="3">
                  <c:v>161827.5</c:v>
                </c:pt>
                <c:pt idx="4">
                  <c:v>137152.17000000001</c:v>
                </c:pt>
                <c:pt idx="5">
                  <c:v>140642.09</c:v>
                </c:pt>
                <c:pt idx="6">
                  <c:v>13639.25</c:v>
                </c:pt>
              </c:numCache>
            </c:numRef>
          </c:val>
        </c:ser>
        <c:shape val="cylinder"/>
        <c:axId val="67686400"/>
        <c:axId val="67687936"/>
        <c:axId val="0"/>
      </c:bar3DChart>
      <c:catAx>
        <c:axId val="67686400"/>
        <c:scaling>
          <c:orientation val="minMax"/>
        </c:scaling>
        <c:axPos val="b"/>
        <c:tickLblPos val="nextTo"/>
        <c:crossAx val="67687936"/>
        <c:crosses val="autoZero"/>
        <c:auto val="1"/>
        <c:lblAlgn val="ctr"/>
        <c:lblOffset val="100"/>
      </c:catAx>
      <c:valAx>
        <c:axId val="67687936"/>
        <c:scaling>
          <c:orientation val="minMax"/>
        </c:scaling>
        <c:delete val="1"/>
        <c:axPos val="l"/>
        <c:numFmt formatCode="General" sourceLinked="1"/>
        <c:tickLblPos val="nextTo"/>
        <c:crossAx val="67686400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cat>
            <c:strRef>
              <c:f>'Cost of Food Grains'!$O$12:$O$18</c:f>
              <c:strCache>
                <c:ptCount val="7"/>
                <c:pt idx="0">
                  <c:v>Annual  Allocation</c:v>
                </c:pt>
                <c:pt idx="1">
                  <c:v>Opening   Balance</c:v>
                </c:pt>
                <c:pt idx="2">
                  <c:v>Received  Amount</c:v>
                </c:pt>
                <c:pt idx="3">
                  <c:v>Total Available</c:v>
                </c:pt>
                <c:pt idx="4">
                  <c:v>Received Bills from NAN</c:v>
                </c:pt>
                <c:pt idx="5">
                  <c:v>Payment to NAN</c:v>
                </c:pt>
                <c:pt idx="6">
                  <c:v>Closing Balance</c:v>
                </c:pt>
              </c:strCache>
            </c:strRef>
          </c:cat>
          <c:val>
            <c:numRef>
              <c:f>'Cost of Food Grains'!$P$12:$P$18</c:f>
              <c:numCache>
                <c:formatCode>General</c:formatCode>
                <c:ptCount val="7"/>
              </c:numCache>
            </c:numRef>
          </c:val>
        </c:ser>
        <c:ser>
          <c:idx val="1"/>
          <c:order val="1"/>
          <c:dPt>
            <c:idx val="0"/>
            <c:spPr>
              <a:solidFill>
                <a:schemeClr val="tx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Pt>
            <c:idx val="4"/>
            <c:spPr>
              <a:solidFill>
                <a:schemeClr val="accent5"/>
              </a:solidFill>
            </c:spPr>
          </c:dPt>
          <c:dPt>
            <c:idx val="5"/>
            <c:spPr>
              <a:solidFill>
                <a:schemeClr val="accent6"/>
              </a:solidFill>
            </c:spPr>
          </c:dPt>
          <c:dPt>
            <c:idx val="6"/>
            <c:spPr>
              <a:solidFill>
                <a:schemeClr val="accent6">
                  <a:lumMod val="50000"/>
                </a:schemeClr>
              </a:solidFill>
            </c:spPr>
          </c:dPt>
          <c:dLbls>
            <c:showVal val="1"/>
          </c:dLbls>
          <c:cat>
            <c:strRef>
              <c:f>'Cost of Food Grains'!$O$12:$O$18</c:f>
              <c:strCache>
                <c:ptCount val="7"/>
                <c:pt idx="0">
                  <c:v>Annual  Allocation</c:v>
                </c:pt>
                <c:pt idx="1">
                  <c:v>Opening   Balance</c:v>
                </c:pt>
                <c:pt idx="2">
                  <c:v>Received  Amount</c:v>
                </c:pt>
                <c:pt idx="3">
                  <c:v>Total Available</c:v>
                </c:pt>
                <c:pt idx="4">
                  <c:v>Received Bills from NAN</c:v>
                </c:pt>
                <c:pt idx="5">
                  <c:v>Payment to NAN</c:v>
                </c:pt>
                <c:pt idx="6">
                  <c:v>Closing Balance</c:v>
                </c:pt>
              </c:strCache>
            </c:strRef>
          </c:cat>
          <c:val>
            <c:numRef>
              <c:f>'Cost of Food Grains'!$Q$12:$Q$18</c:f>
              <c:numCache>
                <c:formatCode>0.00</c:formatCode>
                <c:ptCount val="7"/>
                <c:pt idx="0">
                  <c:v>34.94</c:v>
                </c:pt>
                <c:pt idx="1">
                  <c:v>5.37</c:v>
                </c:pt>
                <c:pt idx="2">
                  <c:v>29.56</c:v>
                </c:pt>
                <c:pt idx="3">
                  <c:v>34.93</c:v>
                </c:pt>
                <c:pt idx="4">
                  <c:v>32.14</c:v>
                </c:pt>
                <c:pt idx="5">
                  <c:v>28.93</c:v>
                </c:pt>
                <c:pt idx="6">
                  <c:v>6</c:v>
                </c:pt>
              </c:numCache>
            </c:numRef>
          </c:val>
        </c:ser>
        <c:shape val="cylinder"/>
        <c:axId val="67732224"/>
        <c:axId val="67733760"/>
        <c:axId val="0"/>
      </c:bar3DChart>
      <c:catAx>
        <c:axId val="67732224"/>
        <c:scaling>
          <c:orientation val="minMax"/>
        </c:scaling>
        <c:axPos val="b"/>
        <c:tickLblPos val="nextTo"/>
        <c:crossAx val="67733760"/>
        <c:crosses val="autoZero"/>
        <c:auto val="1"/>
        <c:lblAlgn val="ctr"/>
        <c:lblOffset val="100"/>
      </c:catAx>
      <c:valAx>
        <c:axId val="67733760"/>
        <c:scaling>
          <c:orientation val="minMax"/>
        </c:scaling>
        <c:delete val="1"/>
        <c:axPos val="l"/>
        <c:numFmt formatCode="General" sourceLinked="1"/>
        <c:tickLblPos val="nextTo"/>
        <c:crossAx val="67732224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cat>
            <c:strRef>
              <c:f>'Cooking Cost Utilisation'!$C$7:$C$12</c:f>
              <c:strCache>
                <c:ptCount val="6"/>
                <c:pt idx="0">
                  <c:v>Annual  Allocation</c:v>
                </c:pt>
                <c:pt idx="1">
                  <c:v>Opening Balance</c:v>
                </c:pt>
                <c:pt idx="2">
                  <c:v>Received Amount </c:v>
                </c:pt>
                <c:pt idx="3">
                  <c:v>Total Available </c:v>
                </c:pt>
                <c:pt idx="4">
                  <c:v>Expenditure</c:v>
                </c:pt>
                <c:pt idx="5">
                  <c:v>Balance Amount</c:v>
                </c:pt>
              </c:strCache>
            </c:strRef>
          </c:cat>
          <c:val>
            <c:numRef>
              <c:f>'Cooking Cost Utilisation'!$D$7:$D$12</c:f>
              <c:numCache>
                <c:formatCode>General</c:formatCode>
                <c:ptCount val="6"/>
              </c:numCache>
            </c:numRef>
          </c:val>
        </c:ser>
        <c:ser>
          <c:idx val="1"/>
          <c:order val="1"/>
          <c:dPt>
            <c:idx val="0"/>
            <c:spPr>
              <a:solidFill>
                <a:schemeClr val="tx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Pt>
            <c:idx val="4"/>
            <c:spPr>
              <a:solidFill>
                <a:schemeClr val="accent5"/>
              </a:solidFill>
            </c:spPr>
          </c:dPt>
          <c:dPt>
            <c:idx val="5"/>
            <c:spPr>
              <a:solidFill>
                <a:schemeClr val="accent6"/>
              </a:solidFill>
            </c:spPr>
          </c:dPt>
          <c:dLbls>
            <c:showVal val="1"/>
          </c:dLbls>
          <c:cat>
            <c:strRef>
              <c:f>'Cooking Cost Utilisation'!$C$7:$C$12</c:f>
              <c:strCache>
                <c:ptCount val="6"/>
                <c:pt idx="0">
                  <c:v>Annual  Allocation</c:v>
                </c:pt>
                <c:pt idx="1">
                  <c:v>Opening Balance</c:v>
                </c:pt>
                <c:pt idx="2">
                  <c:v>Received Amount </c:v>
                </c:pt>
                <c:pt idx="3">
                  <c:v>Total Available </c:v>
                </c:pt>
                <c:pt idx="4">
                  <c:v>Expenditure</c:v>
                </c:pt>
                <c:pt idx="5">
                  <c:v>Balance Amount</c:v>
                </c:pt>
              </c:strCache>
            </c:strRef>
          </c:cat>
          <c:val>
            <c:numRef>
              <c:f>'Cooking Cost Utilisation'!$E$7:$E$12</c:f>
              <c:numCache>
                <c:formatCode>0.00</c:formatCode>
                <c:ptCount val="6"/>
                <c:pt idx="0">
                  <c:v>702.05</c:v>
                </c:pt>
                <c:pt idx="1">
                  <c:v>78.989999999999995</c:v>
                </c:pt>
                <c:pt idx="2">
                  <c:v>623.05999999999949</c:v>
                </c:pt>
                <c:pt idx="3">
                  <c:v>702.05</c:v>
                </c:pt>
                <c:pt idx="4">
                  <c:v>622.94999999999948</c:v>
                </c:pt>
                <c:pt idx="5">
                  <c:v>79.099999999999994</c:v>
                </c:pt>
              </c:numCache>
            </c:numRef>
          </c:val>
        </c:ser>
        <c:shape val="cylinder"/>
        <c:axId val="68790144"/>
        <c:axId val="68791680"/>
        <c:axId val="0"/>
      </c:bar3DChart>
      <c:catAx>
        <c:axId val="68790144"/>
        <c:scaling>
          <c:orientation val="minMax"/>
        </c:scaling>
        <c:axPos val="b"/>
        <c:tickLblPos val="nextTo"/>
        <c:crossAx val="68791680"/>
        <c:crosses val="autoZero"/>
        <c:auto val="1"/>
        <c:lblAlgn val="ctr"/>
        <c:lblOffset val="100"/>
      </c:catAx>
      <c:valAx>
        <c:axId val="68791680"/>
        <c:scaling>
          <c:orientation val="minMax"/>
        </c:scaling>
        <c:delete val="1"/>
        <c:axPos val="l"/>
        <c:numFmt formatCode="General" sourceLinked="1"/>
        <c:tickLblPos val="nextTo"/>
        <c:crossAx val="68790144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3.0555555555555582E-2"/>
          <c:y val="0.27777777777777934"/>
          <c:w val="0.95176771653543579"/>
          <c:h val="0.45883858267716537"/>
        </c:manualLayout>
      </c:layout>
      <c:bar3DChart>
        <c:barDir val="col"/>
        <c:grouping val="clustered"/>
        <c:ser>
          <c:idx val="0"/>
          <c:order val="0"/>
          <c:tx>
            <c:strRef>
              <c:f>'CCH – Engagement'!$C$7:$D$7</c:f>
              <c:strCache>
                <c:ptCount val="1"/>
                <c:pt idx="0">
                  <c:v>Primary Schools </c:v>
                </c:pt>
              </c:strCache>
            </c:strRef>
          </c:tx>
          <c:dLbls>
            <c:showVal val="1"/>
          </c:dLbls>
          <c:cat>
            <c:strRef>
              <c:f>'CCH – Engagement'!$E$6:$H$6</c:f>
              <c:strCache>
                <c:ptCount val="3"/>
                <c:pt idx="0">
                  <c:v>Total no of CCH Approved </c:v>
                </c:pt>
                <c:pt idx="2">
                  <c:v>CCH Working </c:v>
                </c:pt>
              </c:strCache>
            </c:strRef>
          </c:cat>
          <c:val>
            <c:numRef>
              <c:f>'CCH – Engagement'!$E$7:$H$7</c:f>
              <c:numCache>
                <c:formatCode>General</c:formatCode>
                <c:ptCount val="4"/>
                <c:pt idx="0">
                  <c:v>158206</c:v>
                </c:pt>
                <c:pt idx="2">
                  <c:v>145628</c:v>
                </c:pt>
              </c:numCache>
            </c:numRef>
          </c:val>
        </c:ser>
        <c:ser>
          <c:idx val="1"/>
          <c:order val="1"/>
          <c:tx>
            <c:strRef>
              <c:f>'CCH – Engagement'!$C$8:$D$8</c:f>
              <c:strCache>
                <c:ptCount val="1"/>
                <c:pt idx="0">
                  <c:v>Primary Schools </c:v>
                </c:pt>
              </c:strCache>
            </c:strRef>
          </c:tx>
          <c:cat>
            <c:strRef>
              <c:f>'CCH – Engagement'!$E$6:$H$6</c:f>
              <c:strCache>
                <c:ptCount val="3"/>
                <c:pt idx="0">
                  <c:v>Total no of CCH Approved </c:v>
                </c:pt>
                <c:pt idx="2">
                  <c:v>CCH Working </c:v>
                </c:pt>
              </c:strCache>
            </c:strRef>
          </c:cat>
          <c:val>
            <c:numRef>
              <c:f>'CCH – Engagement'!$E$8:$H$8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'CCH – Engagement'!$C$9:$D$9</c:f>
              <c:strCache>
                <c:ptCount val="1"/>
                <c:pt idx="0">
                  <c:v>Upper Primary  Schools </c:v>
                </c:pt>
              </c:strCache>
            </c:strRef>
          </c:tx>
          <c:dLbls>
            <c:showVal val="1"/>
          </c:dLbls>
          <c:cat>
            <c:strRef>
              <c:f>'CCH – Engagement'!$E$6:$H$6</c:f>
              <c:strCache>
                <c:ptCount val="3"/>
                <c:pt idx="0">
                  <c:v>Total no of CCH Approved </c:v>
                </c:pt>
                <c:pt idx="2">
                  <c:v>CCH Working </c:v>
                </c:pt>
              </c:strCache>
            </c:strRef>
          </c:cat>
          <c:val>
            <c:numRef>
              <c:f>'CCH – Engagement'!$E$9:$H$9</c:f>
              <c:numCache>
                <c:formatCode>General</c:formatCode>
                <c:ptCount val="4"/>
                <c:pt idx="0">
                  <c:v>72951</c:v>
                </c:pt>
                <c:pt idx="2">
                  <c:v>67732</c:v>
                </c:pt>
              </c:numCache>
            </c:numRef>
          </c:val>
        </c:ser>
        <c:ser>
          <c:idx val="3"/>
          <c:order val="3"/>
          <c:tx>
            <c:strRef>
              <c:f>'CCH – Engagement'!$C$10:$D$10</c:f>
              <c:strCache>
                <c:ptCount val="1"/>
                <c:pt idx="0">
                  <c:v>Upper Primary  Schools </c:v>
                </c:pt>
              </c:strCache>
            </c:strRef>
          </c:tx>
          <c:cat>
            <c:strRef>
              <c:f>'CCH – Engagement'!$E$6:$H$6</c:f>
              <c:strCache>
                <c:ptCount val="3"/>
                <c:pt idx="0">
                  <c:v>Total no of CCH Approved </c:v>
                </c:pt>
                <c:pt idx="2">
                  <c:v>CCH Working </c:v>
                </c:pt>
              </c:strCache>
            </c:strRef>
          </c:cat>
          <c:val>
            <c:numRef>
              <c:f>'CCH – Engagement'!$E$10:$H$10</c:f>
              <c:numCache>
                <c:formatCode>General</c:formatCode>
                <c:ptCount val="4"/>
              </c:numCache>
            </c:numRef>
          </c:val>
        </c:ser>
        <c:ser>
          <c:idx val="4"/>
          <c:order val="4"/>
          <c:tx>
            <c:strRef>
              <c:f>'CCH – Engagement'!$C$11:$D$11</c:f>
              <c:strCache>
                <c:ptCount val="1"/>
                <c:pt idx="0">
                  <c:v>Total Schools </c:v>
                </c:pt>
              </c:strCache>
            </c:strRef>
          </c:tx>
          <c:dLbls>
            <c:showVal val="1"/>
          </c:dLbls>
          <c:cat>
            <c:strRef>
              <c:f>'CCH – Engagement'!$E$6:$H$6</c:f>
              <c:strCache>
                <c:ptCount val="3"/>
                <c:pt idx="0">
                  <c:v>Total no of CCH Approved </c:v>
                </c:pt>
                <c:pt idx="2">
                  <c:v>CCH Working </c:v>
                </c:pt>
              </c:strCache>
            </c:strRef>
          </c:cat>
          <c:val>
            <c:numRef>
              <c:f>'CCH – Engagement'!$E$11:$H$11</c:f>
              <c:numCache>
                <c:formatCode>General</c:formatCode>
                <c:ptCount val="4"/>
                <c:pt idx="0">
                  <c:v>231157</c:v>
                </c:pt>
                <c:pt idx="2">
                  <c:v>213360</c:v>
                </c:pt>
              </c:numCache>
            </c:numRef>
          </c:val>
        </c:ser>
        <c:shape val="cylinder"/>
        <c:axId val="69103616"/>
        <c:axId val="69105152"/>
        <c:axId val="0"/>
      </c:bar3DChart>
      <c:catAx>
        <c:axId val="69103616"/>
        <c:scaling>
          <c:orientation val="minMax"/>
        </c:scaling>
        <c:axPos val="b"/>
        <c:tickLblPos val="nextTo"/>
        <c:crossAx val="69105152"/>
        <c:crosses val="autoZero"/>
        <c:auto val="1"/>
        <c:lblAlgn val="ctr"/>
        <c:lblOffset val="100"/>
      </c:catAx>
      <c:valAx>
        <c:axId val="69105152"/>
        <c:scaling>
          <c:orientation val="minMax"/>
        </c:scaling>
        <c:delete val="1"/>
        <c:axPos val="l"/>
        <c:numFmt formatCode="General" sourceLinked="1"/>
        <c:tickLblPos val="nextTo"/>
        <c:crossAx val="69103616"/>
        <c:crosses val="autoZero"/>
        <c:crossBetween val="between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"/>
          <c:y val="8.491542723826271E-3"/>
          <c:w val="1"/>
          <c:h val="0.33486876640420293"/>
        </c:manualLayout>
      </c:layout>
    </c:legend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Pt>
            <c:idx val="4"/>
            <c:spPr>
              <a:solidFill>
                <a:schemeClr val="accent5"/>
              </a:solidFill>
            </c:spPr>
          </c:dPt>
          <c:dPt>
            <c:idx val="5"/>
            <c:spPr>
              <a:solidFill>
                <a:schemeClr val="accent6"/>
              </a:solidFill>
            </c:spPr>
          </c:dPt>
          <c:dLbls>
            <c:dLbl>
              <c:idx val="0"/>
              <c:layout>
                <c:manualLayout>
                  <c:x val="1.0752688172043012E-2"/>
                  <c:y val="-1.724137931034482E-2"/>
                </c:manualLayout>
              </c:layout>
              <c:showVal val="1"/>
            </c:dLbl>
            <c:dLbl>
              <c:idx val="1"/>
              <c:layout>
                <c:manualLayout>
                  <c:x val="8.9605734767025068E-3"/>
                  <c:y val="-4.8850574712643813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1.1494252873563218E-2"/>
                </c:manualLayout>
              </c:layout>
              <c:showVal val="1"/>
            </c:dLbl>
            <c:dLbl>
              <c:idx val="3"/>
              <c:layout>
                <c:manualLayout>
                  <c:x val="1.6129032258064585E-2"/>
                  <c:y val="-2.5862068965517244E-2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-3.4482758620689682E-2"/>
                </c:manualLayout>
              </c:layout>
              <c:showVal val="1"/>
            </c:dLbl>
            <c:dLbl>
              <c:idx val="5"/>
              <c:layout>
                <c:manualLayout>
                  <c:x val="5.3763440860215275E-3"/>
                  <c:y val="-2.8735632183908056E-2"/>
                </c:manualLayout>
              </c:layout>
              <c:showVal val="1"/>
            </c:dLbl>
            <c:showVal val="1"/>
          </c:dLbls>
          <c:cat>
            <c:strRef>
              <c:f>'Honorarium  of cch '!$C$10:$C$15</c:f>
              <c:strCache>
                <c:ptCount val="6"/>
                <c:pt idx="0">
                  <c:v>Annual  Allocation</c:v>
                </c:pt>
                <c:pt idx="1">
                  <c:v>Opening Balance</c:v>
                </c:pt>
                <c:pt idx="2">
                  <c:v>Received Amount </c:v>
                </c:pt>
                <c:pt idx="3">
                  <c:v>Available  Balance</c:v>
                </c:pt>
                <c:pt idx="4">
                  <c:v>Expenditure</c:v>
                </c:pt>
                <c:pt idx="5">
                  <c:v>Balance Amount</c:v>
                </c:pt>
              </c:strCache>
            </c:strRef>
          </c:cat>
          <c:val>
            <c:numRef>
              <c:f>'Honorarium  of cch '!$D$10:$D$15</c:f>
              <c:numCache>
                <c:formatCode>General</c:formatCode>
                <c:ptCount val="6"/>
                <c:pt idx="0">
                  <c:v>369.84000000000032</c:v>
                </c:pt>
                <c:pt idx="1">
                  <c:v>20.93</c:v>
                </c:pt>
                <c:pt idx="2">
                  <c:v>363.44</c:v>
                </c:pt>
                <c:pt idx="3">
                  <c:v>384.37</c:v>
                </c:pt>
                <c:pt idx="4">
                  <c:v>341.37</c:v>
                </c:pt>
                <c:pt idx="5">
                  <c:v>43</c:v>
                </c:pt>
              </c:numCache>
            </c:numRef>
          </c:val>
        </c:ser>
        <c:shape val="cylinder"/>
        <c:axId val="69239936"/>
        <c:axId val="69241472"/>
        <c:axId val="0"/>
      </c:bar3DChart>
      <c:catAx>
        <c:axId val="69239936"/>
        <c:scaling>
          <c:orientation val="minMax"/>
        </c:scaling>
        <c:axPos val="b"/>
        <c:tickLblPos val="nextTo"/>
        <c:crossAx val="69241472"/>
        <c:crosses val="autoZero"/>
        <c:auto val="1"/>
        <c:lblAlgn val="ctr"/>
        <c:lblOffset val="100"/>
      </c:catAx>
      <c:valAx>
        <c:axId val="69241472"/>
        <c:scaling>
          <c:orientation val="minMax"/>
        </c:scaling>
        <c:delete val="1"/>
        <c:axPos val="l"/>
        <c:numFmt formatCode="General" sourceLinked="1"/>
        <c:tickLblPos val="nextTo"/>
        <c:crossAx val="69239936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D37A6-35D2-400F-AB0E-C327CD530B09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056B8-3061-4496-A956-AF2C04F63E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C8828-4530-4C6C-AC24-C0292AC058E6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2CDCC-D3EE-4B2A-9003-E29D7BCAA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defTabSz="953184"/>
            <a:r>
              <a:rPr lang="en-US" dirty="0" smtClean="0"/>
              <a:t>1</a:t>
            </a: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76275"/>
            <a:ext cx="4570413" cy="342900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IN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E9DE33-CF67-4B42-BFCD-A2A41F5B8DC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defTabSz="953184"/>
            <a:r>
              <a:rPr lang="en-US" dirty="0" smtClean="0"/>
              <a:t>1</a:t>
            </a: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76275"/>
            <a:ext cx="4570413" cy="342900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IN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E9DE33-CF67-4B42-BFCD-A2A41F5B8DC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IN" altLang="en-US" smtClean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E9DE33-CF67-4B42-BFCD-A2A41F5B8DC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IN" altLang="en-US" smtClean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E9DE33-CF67-4B42-BFCD-A2A41F5B8DC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IN" altLang="en-US" smtClean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E9DE33-CF67-4B42-BFCD-A2A41F5B8DC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74688"/>
            <a:ext cx="4567237" cy="3427412"/>
          </a:xfrm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IN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E9DE33-CF67-4B42-BFCD-A2A41F5B8DC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IN" altLang="en-US" smtClean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E9DE33-CF67-4B42-BFCD-A2A41F5B8DC4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6FA5-10DE-4A79-A45F-9FF83E4E4AAB}" type="datetime1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8EB5-F16B-4E6F-8871-D2342179845A}" type="datetime1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51D24-263B-4162-AADF-00C02E075306}" type="datetime1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4F3C-1258-489C-96AE-0C90C985119A}" type="datetime1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2BE80-225A-48FE-8623-B19962D1677F}" type="datetime1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4167-42D3-4F8F-B4C3-BD2379FCF5D6}" type="datetime1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C49DA-F719-41B6-8068-EE83EC09F3F1}" type="datetime1">
              <a:rPr lang="en-US" smtClean="0"/>
              <a:pPr/>
              <a:t>6/17/2019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BC67F-F7A8-41D7-9EBA-FC5ACAE159B3}" type="datetime1">
              <a:rPr lang="en-US" smtClean="0"/>
              <a:pPr/>
              <a:t>6/17/2019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D7CB-0304-4F42-990E-DB7F19570A84}" type="datetime1">
              <a:rPr lang="en-US" smtClean="0"/>
              <a:pPr/>
              <a:t>6/17/2019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11B00-032C-4CFC-AF39-92F3902A6D64}" type="datetime1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9919-4247-4F21-8198-D826EB4E4DDC}" type="datetime1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F9F9F-5D21-40C0-88AE-0A77651B275B}" type="datetime1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jpeg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349" y="350520"/>
            <a:ext cx="9137651" cy="1066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Mid Day Meal Scheme</a:t>
            </a:r>
            <a:br>
              <a:rPr lang="en-US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endParaRPr lang="en-US" sz="2800" b="1" dirty="0" smtClean="0">
              <a:solidFill>
                <a:srgbClr val="2A2AC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-3174" y="5791200"/>
            <a:ext cx="91360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Government of Madhya Pradesh</a:t>
            </a:r>
            <a:br>
              <a:rPr 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Panchayat &amp; Rural Development </a:t>
            </a:r>
            <a:r>
              <a:rPr lang="en-US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Department</a:t>
            </a:r>
            <a:endParaRPr lang="en-US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BEF898-3550-4CEC-9F7D-6CA7C136C01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9" name="Picture 5" descr="MDM Logo 6 c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8" descr="DSC_66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371600"/>
            <a:ext cx="7848600" cy="44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8229600" cy="1295400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3600" b="1" u="sng" dirty="0" smtClean="0">
                <a:solidFill>
                  <a:srgbClr val="990000"/>
                </a:solidFill>
                <a:latin typeface="Comic Sans MS" pitchFamily="66" charset="0"/>
              </a:rPr>
              <a:t>Cooking Cost </a:t>
            </a:r>
            <a:r>
              <a:rPr lang="en-US" sz="3600" b="1" u="sng" dirty="0" err="1" smtClean="0">
                <a:solidFill>
                  <a:srgbClr val="990000"/>
                </a:solidFill>
                <a:latin typeface="Comic Sans MS" pitchFamily="66" charset="0"/>
              </a:rPr>
              <a:t>Utilisation</a:t>
            </a:r>
            <a:r>
              <a:rPr lang="en-US" sz="3600" b="1" dirty="0" smtClean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en-US" sz="3600" b="1" dirty="0" smtClean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en-US" sz="3600" b="1" dirty="0" smtClean="0">
                <a:solidFill>
                  <a:srgbClr val="990000"/>
                </a:solidFill>
                <a:latin typeface="Comic Sans MS" pitchFamily="66" charset="0"/>
              </a:rPr>
              <a:t>(April 2018 to March. 2019)</a:t>
            </a:r>
            <a:br>
              <a:rPr lang="en-US" sz="3600" b="1" dirty="0" smtClean="0">
                <a:solidFill>
                  <a:srgbClr val="990000"/>
                </a:solidFill>
                <a:latin typeface="Comic Sans MS" pitchFamily="66" charset="0"/>
              </a:rPr>
            </a:br>
            <a:endParaRPr lang="en-US" sz="3600" dirty="0"/>
          </a:p>
        </p:txBody>
      </p:sp>
      <p:pic>
        <p:nvPicPr>
          <p:cNvPr id="3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391400" y="1600200"/>
            <a:ext cx="135255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b="1" dirty="0">
                <a:latin typeface="Comic Sans MS" pitchFamily="66" charset="0"/>
              </a:rPr>
              <a:t>(In </a:t>
            </a:r>
            <a:r>
              <a:rPr lang="en-US" b="1" dirty="0" smtClean="0">
                <a:latin typeface="Comic Sans MS" pitchFamily="66" charset="0"/>
              </a:rPr>
              <a:t>Cr)  </a:t>
            </a:r>
            <a:endParaRPr lang="en-US" b="1" dirty="0">
              <a:latin typeface="Comic Sans MS" pitchFamily="66" charset="0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304800" y="1981200"/>
          <a:ext cx="85344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  <a:t>CCH – Engagement</a:t>
            </a: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>(April 2018 to March. 2019)</a:t>
            </a:r>
            <a:r>
              <a:rPr lang="en-US" sz="3200" b="1" dirty="0" smtClean="0">
                <a:latin typeface="Comic Sans MS" pitchFamily="66" charset="0"/>
              </a:rPr>
              <a:t/>
            </a:r>
            <a:br>
              <a:rPr lang="en-US" sz="3200" b="1" dirty="0" smtClean="0">
                <a:latin typeface="Comic Sans MS" pitchFamily="66" charset="0"/>
              </a:rPr>
            </a:br>
            <a:endParaRPr lang="en-US" sz="3200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381000" y="1524000"/>
          <a:ext cx="83820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5" descr="MDM Logo 6 c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2413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  <a:t>Cook Cum Helpers</a:t>
            </a:r>
            <a:endParaRPr lang="en-US" sz="32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916832"/>
            <a:ext cx="4176464" cy="2016224"/>
          </a:xfrm>
          <a:prstGeom prst="round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20160804_11494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" y="1772816"/>
            <a:ext cx="4030216" cy="2304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C:\Users\user\Desktop\New folder (3)\WhatsApp Images\IMG-20160804-WA0107.jpg"/>
          <p:cNvPicPr/>
          <p:nvPr/>
        </p:nvPicPr>
        <p:blipFill>
          <a:blip r:embed="rId4" cstate="print"/>
          <a:srcRect r="17731"/>
          <a:stretch>
            <a:fillRect/>
          </a:stretch>
        </p:blipFill>
        <p:spPr bwMode="auto">
          <a:xfrm>
            <a:off x="4788024" y="4077072"/>
            <a:ext cx="4150803" cy="2247528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8" name="Picture 7" descr="C:\Users\acer\AppData\Local\Temp\Rar$DRa0.524\5-_PS_Kadolaubari_dist-_hard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077073"/>
            <a:ext cx="4102224" cy="232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6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6488668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District – </a:t>
            </a:r>
            <a:r>
              <a:rPr lang="en-US" b="1" dirty="0" err="1" smtClean="0"/>
              <a:t>Vidisha</a:t>
            </a:r>
            <a:r>
              <a:rPr lang="en-US" b="1" dirty="0" smtClean="0"/>
              <a:t> and </a:t>
            </a:r>
            <a:r>
              <a:rPr lang="en-US" b="1" dirty="0" err="1" smtClean="0"/>
              <a:t>Chhindwara</a:t>
            </a:r>
            <a:endParaRPr lang="en-US" b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  <a:t>Honorarium of Cook-Cum-Helper </a:t>
            </a: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>(April 2018 to March. 2019)</a:t>
            </a:r>
            <a:r>
              <a:rPr lang="en-US" sz="3200" b="1" dirty="0" smtClean="0">
                <a:latin typeface="Comic Sans MS" pitchFamily="66" charset="0"/>
              </a:rPr>
              <a:t/>
            </a:r>
            <a:br>
              <a:rPr lang="en-US" sz="3200" b="1" dirty="0" smtClean="0">
                <a:latin typeface="Comic Sans MS" pitchFamily="66" charset="0"/>
              </a:rPr>
            </a:br>
            <a:endParaRPr lang="en-US" sz="3200" dirty="0"/>
          </a:p>
        </p:txBody>
      </p:sp>
      <p:pic>
        <p:nvPicPr>
          <p:cNvPr id="3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228600" y="2057400"/>
          <a:ext cx="70866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6629400" y="2209800"/>
          <a:ext cx="29718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391400" y="1600200"/>
            <a:ext cx="135255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b="1" dirty="0">
                <a:latin typeface="Comic Sans MS" pitchFamily="66" charset="0"/>
              </a:rPr>
              <a:t>(In </a:t>
            </a:r>
            <a:r>
              <a:rPr lang="en-US" b="1" dirty="0" smtClean="0">
                <a:latin typeface="Comic Sans MS" pitchFamily="66" charset="0"/>
              </a:rPr>
              <a:t>Cr)  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503238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  <a:t>TA- Utilization</a:t>
            </a: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>(April 2018 to March. 2019)</a:t>
            </a:r>
            <a:r>
              <a:rPr lang="en-US" sz="3200" b="1" dirty="0" smtClean="0">
                <a:latin typeface="Comic Sans MS" pitchFamily="66" charset="0"/>
              </a:rPr>
              <a:t/>
            </a:r>
            <a:br>
              <a:rPr lang="en-US" sz="3200" b="1" dirty="0" smtClean="0">
                <a:latin typeface="Comic Sans MS" pitchFamily="66" charset="0"/>
              </a:rPr>
            </a:br>
            <a:endParaRPr lang="en-US" sz="3200" dirty="0"/>
          </a:p>
        </p:txBody>
      </p:sp>
      <p:pic>
        <p:nvPicPr>
          <p:cNvPr id="3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0" y="1981200"/>
          <a:ext cx="91440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391400" y="1600200"/>
            <a:ext cx="135255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b="1" dirty="0">
                <a:latin typeface="Comic Sans MS" pitchFamily="66" charset="0"/>
              </a:rPr>
              <a:t>(In </a:t>
            </a:r>
            <a:r>
              <a:rPr lang="en-US" b="1" dirty="0" smtClean="0">
                <a:latin typeface="Comic Sans MS" pitchFamily="66" charset="0"/>
              </a:rPr>
              <a:t>Cr)  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  <a:t>MME- Utilization</a:t>
            </a:r>
            <a:b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>(April 2018 to March, 2019)</a:t>
            </a:r>
            <a:r>
              <a:rPr lang="en-US" sz="3200" b="1" dirty="0" smtClean="0">
                <a:latin typeface="Comic Sans MS" pitchFamily="66" charset="0"/>
              </a:rPr>
              <a:t/>
            </a:r>
            <a:br>
              <a:rPr lang="en-US" sz="3200" b="1" dirty="0" smtClean="0">
                <a:latin typeface="Comic Sans MS" pitchFamily="66" charset="0"/>
              </a:rPr>
            </a:br>
            <a:endParaRPr lang="en-US" sz="3200" dirty="0"/>
          </a:p>
        </p:txBody>
      </p:sp>
      <p:pic>
        <p:nvPicPr>
          <p:cNvPr id="3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0" y="2057400"/>
          <a:ext cx="67818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6705600" y="2133600"/>
          <a:ext cx="20193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391400" y="1600200"/>
            <a:ext cx="135255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b="1" dirty="0">
                <a:latin typeface="Comic Sans MS" pitchFamily="66" charset="0"/>
              </a:rPr>
              <a:t>(In </a:t>
            </a:r>
            <a:r>
              <a:rPr lang="en-US" b="1" dirty="0" smtClean="0">
                <a:latin typeface="Comic Sans MS" pitchFamily="66" charset="0"/>
              </a:rPr>
              <a:t>Cr)  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369888" y="685801"/>
            <a:ext cx="8980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 b="1" u="sng" dirty="0" smtClean="0">
                <a:solidFill>
                  <a:srgbClr val="990000"/>
                </a:solidFill>
                <a:latin typeface="Comic Sans MS" pitchFamily="66" charset="0"/>
              </a:rPr>
              <a:t>Kitchen Cum Store</a:t>
            </a:r>
            <a:endParaRPr lang="en-US" sz="24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6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1" name="Chart 10"/>
          <p:cNvGraphicFramePr/>
          <p:nvPr/>
        </p:nvGraphicFramePr>
        <p:xfrm>
          <a:off x="381000" y="1828800"/>
          <a:ext cx="81534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  <a:ea typeface="+mn-ea"/>
                <a:cs typeface="+mn-cs"/>
              </a:rPr>
              <a:t>Kitchen shed</a:t>
            </a:r>
            <a:r>
              <a:rPr lang="en-US" sz="3200" b="1" u="sng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u="sng" dirty="0">
              <a:latin typeface="DevLys 010" pitchFamily="2" charset="0"/>
            </a:endParaRPr>
          </a:p>
        </p:txBody>
      </p:sp>
      <p:pic>
        <p:nvPicPr>
          <p:cNvPr id="4" name="Content Placeholder 3" descr="C:\Users\user\Desktop\New folder (3)\WhatsApp Images\Sent\IMG-20160921-WA004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417646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cer\AppData\Local\Temp\Rar$DRa0.506\GPS_Bhilsaiya_Kailaras_00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005064"/>
            <a:ext cx="432048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cer\Desktop\photo  distric  wise\1480381e-b0a5-4700-9dc0-0d4eb58c5d4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44824"/>
            <a:ext cx="4032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cer\Desktop\photo  distric  wise\281bc1ff-bf4e-4ea4-86ab-2d2fc83b29b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005064"/>
            <a:ext cx="352839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acer\Desktop\photo  distric  wise\bac8ef88-757c-488c-8b94-8d3f2978362c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4005064"/>
            <a:ext cx="3888432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7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708688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  <a:ea typeface="+mn-ea"/>
                <a:cs typeface="+mn-cs"/>
              </a:rPr>
              <a:t>Dining hall  </a:t>
            </a:r>
            <a:endParaRPr lang="en-US" sz="3200" b="1" u="sng" dirty="0">
              <a:solidFill>
                <a:srgbClr val="9900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026" name="Picture 2" descr="C:\Users\lenovo\Pictures\MDM PIC\WhatsApp Image 2019-05-18 at 8.43.47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28800"/>
            <a:ext cx="3962400" cy="4114800"/>
          </a:xfrm>
          <a:prstGeom prst="rect">
            <a:avLst/>
          </a:prstGeom>
          <a:noFill/>
        </p:spPr>
      </p:pic>
      <p:pic>
        <p:nvPicPr>
          <p:cNvPr id="10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Content Placeholder 3" descr="C:\Documents and Settings\Administrator\Desktop\13-7-15 mdm\IMG-20150627-WA0124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828800"/>
            <a:ext cx="4114800" cy="410296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09600" y="6019800"/>
            <a:ext cx="2057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District –</a:t>
            </a:r>
            <a:r>
              <a:rPr lang="en-US" b="1" dirty="0" err="1" smtClean="0"/>
              <a:t>Neemuch</a:t>
            </a:r>
            <a:r>
              <a:rPr lang="en-US" b="1" dirty="0" smtClean="0"/>
              <a:t>  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381000" y="1295400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Built under </a:t>
            </a:r>
            <a:r>
              <a:rPr lang="en-US" b="1" dirty="0" err="1" smtClean="0"/>
              <a:t>Panch-parmeshwar</a:t>
            </a:r>
            <a:r>
              <a:rPr lang="en-US" b="1" dirty="0" smtClean="0"/>
              <a:t> scheme 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8001000" cy="579438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en-US" sz="3300" b="1" u="sng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Annual and Monthly Data Entry for F.Y. 2018-19 </a:t>
            </a:r>
            <a:r>
              <a:rPr kumimoji="0" lang="en-US" altLang="en-US" b="1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en-US" b="1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dirty="0"/>
          </a:p>
        </p:txBody>
      </p:sp>
      <p:pic>
        <p:nvPicPr>
          <p:cNvPr id="3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286000"/>
            <a:ext cx="144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u="sng" kern="0" dirty="0" smtClean="0">
                <a:solidFill>
                  <a:schemeClr val="accent5">
                    <a:lumMod val="75000"/>
                  </a:schemeClr>
                </a:solidFill>
              </a:rPr>
              <a:t>Annual MIS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876800"/>
            <a:ext cx="144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u="sng" kern="0" dirty="0" smtClean="0">
                <a:solidFill>
                  <a:schemeClr val="accent5">
                    <a:lumMod val="75000"/>
                  </a:schemeClr>
                </a:solidFill>
              </a:rPr>
              <a:t>Monthly MIS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3" name="Chart 12"/>
          <p:cNvGraphicFramePr/>
          <p:nvPr/>
        </p:nvGraphicFramePr>
        <p:xfrm>
          <a:off x="1524000" y="1524000"/>
          <a:ext cx="38100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/>
          <p:nvPr/>
        </p:nvGraphicFramePr>
        <p:xfrm>
          <a:off x="5486400" y="1447800"/>
          <a:ext cx="3200400" cy="164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/>
          <p:nvPr/>
        </p:nvGraphicFramePr>
        <p:xfrm>
          <a:off x="1524000" y="3886200"/>
          <a:ext cx="38100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/>
          <p:cNvGraphicFramePr/>
          <p:nvPr/>
        </p:nvGraphicFramePr>
        <p:xfrm>
          <a:off x="5257800" y="3657600"/>
          <a:ext cx="38862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349" y="894545"/>
            <a:ext cx="9137651" cy="1066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u="sng" dirty="0" smtClean="0">
                <a:solidFill>
                  <a:srgbClr val="990000"/>
                </a:solidFill>
                <a:latin typeface="Comic Sans MS" pitchFamily="66" charset="0"/>
              </a:rPr>
              <a:t>Plan Approval by SSMC</a:t>
            </a:r>
            <a:endParaRPr lang="en-US" sz="2800" b="1" u="sng" dirty="0" smtClean="0">
              <a:solidFill>
                <a:srgbClr val="2A2AC8"/>
              </a:solidFill>
              <a:latin typeface="Comic Sans MS" pitchFamily="66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BEF898-3550-4CEC-9F7D-6CA7C136C01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9" name="Picture 5" descr="MDM Logo 6 c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2209800"/>
            <a:ext cx="7086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/>
              <a:t> 	State Steering cum Monitoring Committee, in its Meeting (SSMC) held on 20 May 2019, has duly approved Annual Work Plan &amp; Budget for 2019-20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-152398" y="1594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28600" y="914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kumimoji="0" lang="en-US" alt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Automated Monitoring System has been </a:t>
            </a:r>
            <a:r>
              <a:rPr kumimoji="0" lang="en-US" altLang="en-US" sz="28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operationalised</a:t>
            </a:r>
            <a:endParaRPr kumimoji="0" lang="en-US" altLang="en-US" sz="2800" b="1" i="0" u="sng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1371600"/>
            <a:ext cx="815340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/>
              <a:t> 13 districts have successfully ported their data on mdmhp.nic.in portal. </a:t>
            </a:r>
          </a:p>
          <a:p>
            <a:pPr marL="228600" lvl="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/>
              <a:t>MDM Scheme is being implemented through </a:t>
            </a:r>
            <a:r>
              <a:rPr lang="en-US" altLang="en-US" sz="3200" b="1" kern="0" dirty="0" smtClean="0">
                <a:solidFill>
                  <a:schemeClr val="tx2">
                    <a:lumMod val="75000"/>
                  </a:schemeClr>
                </a:solidFill>
              </a:rPr>
              <a:t>http://mdm.mp.gov.in</a:t>
            </a:r>
            <a:r>
              <a:rPr lang="en-US" sz="3200" dirty="0" smtClean="0"/>
              <a:t> MDM Portal. 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/>
              <a:t>School Education Department have launched M-</a:t>
            </a:r>
            <a:r>
              <a:rPr lang="en-US" sz="3200" dirty="0" err="1" smtClean="0"/>
              <a:t>Shiksha</a:t>
            </a:r>
            <a:r>
              <a:rPr lang="en-US" sz="3200" dirty="0" smtClean="0"/>
              <a:t> </a:t>
            </a:r>
            <a:r>
              <a:rPr lang="en-US" sz="3200" dirty="0" err="1" smtClean="0"/>
              <a:t>Mitra</a:t>
            </a:r>
            <a:r>
              <a:rPr lang="en-US" sz="3200" dirty="0" smtClean="0"/>
              <a:t> App for Monitoring teachers and students attendance .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endParaRPr lang="en-US" sz="4400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060E7D-90C1-471E-9C23-A043D72DAF4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-152398" y="1594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28600" y="914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kumimoji="0" lang="en-US" alt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State MDM Portal</a:t>
            </a:r>
            <a:r>
              <a:rPr kumimoji="0" lang="en-US" altLang="en-US" sz="2800" b="1" i="0" u="sng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altLang="en-US" sz="2800" b="1" i="0" u="sng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1371600"/>
            <a:ext cx="8153400" cy="4467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indent="-465138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 The MDM Scheme is being implemented through MDM Portal created with the help of NIC, Bhopal</a:t>
            </a:r>
          </a:p>
          <a:p>
            <a:pPr marL="465138" indent="-465138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Cooking cost to SHG and honorarium to CCH is being electronically transferred to their respective bank accounts </a:t>
            </a:r>
          </a:p>
          <a:p>
            <a:pPr marL="465138" indent="-465138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Food grain is being allotted to SHG’s /Agencies through </a:t>
            </a:r>
            <a:r>
              <a:rPr lang="en-US" sz="2400" dirty="0" err="1" smtClean="0"/>
              <a:t>eRO</a:t>
            </a:r>
            <a:r>
              <a:rPr lang="en-US" sz="2400" dirty="0" smtClean="0"/>
              <a:t>.   Food grain is calculated school wise and sent to the government fair price shops (PDS) mapped with the concerned schools  through NAN Portal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060E7D-90C1-471E-9C23-A043D72DAF4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-152398" y="1594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2400" y="3810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kumimoji="0" lang="en-US" alt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State MDM Portal</a:t>
            </a:r>
            <a:r>
              <a:rPr kumimoji="0" lang="en-US" altLang="en-US" sz="2800" b="1" i="0" u="sng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altLang="en-US" sz="2800" b="1" i="0" u="sng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060E7D-90C1-471E-9C23-A043D72DAF4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3" descr="C:\Users\nicpr\Desktop\SCH\3.png"/>
          <p:cNvPicPr>
            <a:picLocks noChangeAspect="1" noChangeArrowheads="1"/>
          </p:cNvPicPr>
          <p:nvPr/>
        </p:nvPicPr>
        <p:blipFill>
          <a:blip r:embed="rId4" cstate="print"/>
          <a:srcRect b="11111"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0" y="10668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altLang="en-US" sz="2800" b="1" kern="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Website -  http://mdm.mp.gov.in</a:t>
            </a:r>
            <a:endParaRPr kumimoji="0" lang="en-US" altLang="en-US" sz="2800" b="1" i="0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ctrTitle"/>
          </p:nvPr>
        </p:nvSpPr>
        <p:spPr>
          <a:xfrm>
            <a:off x="685800" y="1600201"/>
            <a:ext cx="7772400" cy="2000250"/>
          </a:xfrm>
        </p:spPr>
        <p:txBody>
          <a:bodyPr anchor="t">
            <a:noAutofit/>
          </a:bodyPr>
          <a:lstStyle/>
          <a:p>
            <a:pPr eaLnBrk="1" hangingPunct="1"/>
            <a:r>
              <a:rPr lang="en-US" sz="6000" b="1" dirty="0" smtClean="0">
                <a:solidFill>
                  <a:schemeClr val="accent2"/>
                </a:solidFill>
              </a:rPr>
              <a:t/>
            </a:r>
            <a:br>
              <a:rPr lang="en-US" sz="6000" b="1" dirty="0" smtClean="0">
                <a:solidFill>
                  <a:schemeClr val="accent2"/>
                </a:solidFill>
              </a:rPr>
            </a:br>
            <a:r>
              <a:rPr lang="en-US" sz="6000" b="1" dirty="0" smtClean="0">
                <a:solidFill>
                  <a:schemeClr val="accent2"/>
                </a:solidFill>
              </a:rPr>
              <a:t>Proposal for the year 2019-20</a:t>
            </a:r>
            <a:endParaRPr lang="en-US" sz="6000" b="1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E7058-5979-41AD-9DB5-39D96F1DF5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5" descr="MDM Logo 6 c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990000"/>
                </a:solidFill>
                <a:latin typeface="Comic Sans MS" pitchFamily="66" charset="0"/>
              </a:rPr>
              <a:t>Number of Schools</a:t>
            </a:r>
            <a:br>
              <a:rPr lang="en-US" b="1" u="sng" dirty="0" smtClean="0">
                <a:solidFill>
                  <a:srgbClr val="990000"/>
                </a:solidFill>
                <a:latin typeface="Comic Sans MS" pitchFamily="66" charset="0"/>
              </a:rPr>
            </a:br>
            <a:endParaRPr lang="en-US" u="sng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457200" y="1828800"/>
          <a:ext cx="78486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5" descr="MDM Logo 6 c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990000"/>
                </a:solidFill>
                <a:latin typeface="Comic Sans MS" pitchFamily="66" charset="0"/>
              </a:rPr>
              <a:t>Coverage of Students</a:t>
            </a:r>
            <a:br>
              <a:rPr lang="en-US" b="1" u="sng" dirty="0" smtClean="0">
                <a:solidFill>
                  <a:srgbClr val="990000"/>
                </a:solidFill>
                <a:latin typeface="Comic Sans MS" pitchFamily="66" charset="0"/>
              </a:rPr>
            </a:b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3733800"/>
            <a:ext cx="89804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Working Days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381000" y="914400"/>
          <a:ext cx="84582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0" y="4267200"/>
          <a:ext cx="88392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5" descr="MDM Logo 6 c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605136"/>
            <a:ext cx="8980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 b="1" u="sng" dirty="0" smtClean="0">
                <a:solidFill>
                  <a:srgbClr val="990000"/>
                </a:solidFill>
                <a:latin typeface="Comic Sans MS" pitchFamily="66" charset="0"/>
              </a:rPr>
              <a:t>Requirement of Food Grain (In </a:t>
            </a:r>
            <a:r>
              <a:rPr lang="en-US" sz="2400" b="1" u="sng" dirty="0" err="1" smtClean="0">
                <a:solidFill>
                  <a:srgbClr val="990000"/>
                </a:solidFill>
                <a:latin typeface="Comic Sans MS" pitchFamily="66" charset="0"/>
              </a:rPr>
              <a:t>Mts</a:t>
            </a:r>
            <a:r>
              <a:rPr lang="en-US" sz="2400" b="1" u="sng" dirty="0" smtClean="0">
                <a:solidFill>
                  <a:srgbClr val="990000"/>
                </a:solidFill>
                <a:latin typeface="Comic Sans MS" pitchFamily="66" charset="0"/>
              </a:rPr>
              <a:t>)</a:t>
            </a:r>
            <a:endParaRPr lang="en-US" sz="24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3733800"/>
            <a:ext cx="8980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000" b="1" u="sng" dirty="0" smtClean="0">
                <a:solidFill>
                  <a:srgbClr val="990000"/>
                </a:solidFill>
                <a:latin typeface="Comic Sans MS" pitchFamily="66" charset="0"/>
              </a:rPr>
              <a:t>Requirement of Cost of Food Grain (In </a:t>
            </a:r>
            <a:r>
              <a:rPr lang="en-US" sz="2000" b="1" u="sng" dirty="0" err="1" smtClean="0">
                <a:solidFill>
                  <a:srgbClr val="990000"/>
                </a:solidFill>
                <a:latin typeface="Comic Sans MS" pitchFamily="66" charset="0"/>
              </a:rPr>
              <a:t>Lakhs</a:t>
            </a:r>
            <a:r>
              <a:rPr lang="en-US" sz="2000" b="1" u="sng" dirty="0" smtClean="0">
                <a:solidFill>
                  <a:srgbClr val="990000"/>
                </a:solidFill>
                <a:latin typeface="Comic Sans MS" pitchFamily="66" charset="0"/>
              </a:rPr>
              <a:t>)</a:t>
            </a:r>
            <a:endParaRPr lang="en-US" sz="2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6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533400" y="1447800"/>
          <a:ext cx="76962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0" y="4343400"/>
          <a:ext cx="861060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609601"/>
            <a:ext cx="8980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 b="1" u="sng" dirty="0" smtClean="0">
                <a:solidFill>
                  <a:srgbClr val="990000"/>
                </a:solidFill>
                <a:latin typeface="Comic Sans MS" pitchFamily="66" charset="0"/>
              </a:rPr>
              <a:t>Requirement of Cooking Cost (In </a:t>
            </a:r>
            <a:r>
              <a:rPr lang="en-US" sz="2400" b="1" u="sng" dirty="0" err="1" smtClean="0">
                <a:solidFill>
                  <a:srgbClr val="990000"/>
                </a:solidFill>
                <a:latin typeface="Comic Sans MS" pitchFamily="66" charset="0"/>
              </a:rPr>
              <a:t>Lakhs</a:t>
            </a:r>
            <a:r>
              <a:rPr lang="en-US" sz="2400" b="1" u="sng" dirty="0" smtClean="0">
                <a:solidFill>
                  <a:srgbClr val="990000"/>
                </a:solidFill>
                <a:latin typeface="Comic Sans MS" pitchFamily="66" charset="0"/>
              </a:rPr>
              <a:t>)</a:t>
            </a:r>
            <a:endParaRPr lang="en-US" sz="24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3657600"/>
            <a:ext cx="8980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000" b="1" u="sng" dirty="0" smtClean="0">
                <a:solidFill>
                  <a:srgbClr val="990000"/>
                </a:solidFill>
                <a:latin typeface="Comic Sans MS" pitchFamily="66" charset="0"/>
              </a:rPr>
              <a:t>Requirement of </a:t>
            </a:r>
            <a:r>
              <a:rPr lang="en-US" sz="2000" b="1" u="sng" smtClean="0">
                <a:solidFill>
                  <a:srgbClr val="990000"/>
                </a:solidFill>
                <a:latin typeface="Comic Sans MS" pitchFamily="66" charset="0"/>
              </a:rPr>
              <a:t>Transportation Assistance (In </a:t>
            </a:r>
            <a:r>
              <a:rPr lang="en-US" sz="2000" b="1" u="sng" dirty="0" err="1" smtClean="0">
                <a:solidFill>
                  <a:srgbClr val="990000"/>
                </a:solidFill>
                <a:latin typeface="Comic Sans MS" pitchFamily="66" charset="0"/>
              </a:rPr>
              <a:t>Lakhs</a:t>
            </a:r>
            <a:r>
              <a:rPr lang="en-US" sz="2000" b="1" u="sng" dirty="0" smtClean="0">
                <a:solidFill>
                  <a:srgbClr val="990000"/>
                </a:solidFill>
                <a:latin typeface="Comic Sans MS" pitchFamily="66" charset="0"/>
              </a:rPr>
              <a:t>)</a:t>
            </a:r>
            <a:endParaRPr lang="en-US" sz="2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6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0" name="Chart 9"/>
          <p:cNvGraphicFramePr/>
          <p:nvPr/>
        </p:nvGraphicFramePr>
        <p:xfrm>
          <a:off x="381000" y="1447800"/>
          <a:ext cx="80772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/>
          <p:nvPr/>
        </p:nvGraphicFramePr>
        <p:xfrm>
          <a:off x="228600" y="4038600"/>
          <a:ext cx="89154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31838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  <a:t>Requirement of CCH and their Honorarium</a:t>
            </a:r>
            <a:b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</a:br>
            <a:endParaRPr lang="en-US" sz="3200" u="sng" dirty="0"/>
          </a:p>
        </p:txBody>
      </p:sp>
      <p:pic>
        <p:nvPicPr>
          <p:cNvPr id="3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457201" y="2057400"/>
          <a:ext cx="53340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5715000" y="1752600"/>
          <a:ext cx="3810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369888" y="685801"/>
            <a:ext cx="8980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 b="1" u="sng" dirty="0" smtClean="0">
                <a:solidFill>
                  <a:srgbClr val="990000"/>
                </a:solidFill>
                <a:latin typeface="Comic Sans MS" pitchFamily="66" charset="0"/>
              </a:rPr>
              <a:t>Requirement of Kitchen Cum Store</a:t>
            </a:r>
            <a:endParaRPr lang="en-US" sz="24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3943290"/>
            <a:ext cx="8980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000" b="1" u="sng" dirty="0" smtClean="0">
                <a:solidFill>
                  <a:srgbClr val="990000"/>
                </a:solidFill>
                <a:latin typeface="Comic Sans MS" pitchFamily="66" charset="0"/>
              </a:rPr>
              <a:t>Requirement of Kitchen Devices &amp; Replacement</a:t>
            </a:r>
            <a:endParaRPr lang="en-US" sz="2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6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9" name="Chart 8"/>
          <p:cNvGraphicFramePr/>
          <p:nvPr/>
        </p:nvGraphicFramePr>
        <p:xfrm>
          <a:off x="0" y="4724400"/>
          <a:ext cx="8839200" cy="1724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/>
        </p:nvGraphicFramePr>
        <p:xfrm>
          <a:off x="838200" y="1524000"/>
          <a:ext cx="69342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924800" cy="1470025"/>
          </a:xfrm>
        </p:spPr>
        <p:txBody>
          <a:bodyPr/>
          <a:lstStyle/>
          <a:p>
            <a:r>
              <a:rPr lang="en-US" sz="3600" b="1" u="sng" dirty="0" smtClean="0">
                <a:solidFill>
                  <a:srgbClr val="A50021"/>
                </a:solidFill>
                <a:latin typeface="Comic Sans MS" pitchFamily="66" charset="0"/>
              </a:rPr>
              <a:t>No. of institutions year 2018-19</a:t>
            </a:r>
            <a:endParaRPr lang="en-US" sz="3600" u="sng" dirty="0"/>
          </a:p>
        </p:txBody>
      </p:sp>
      <p:graphicFrame>
        <p:nvGraphicFramePr>
          <p:cNvPr id="7" name="Chart 6"/>
          <p:cNvGraphicFramePr/>
          <p:nvPr/>
        </p:nvGraphicFramePr>
        <p:xfrm>
          <a:off x="381000" y="1524000"/>
          <a:ext cx="83058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5" descr="MDM Logo 6 c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64096"/>
          </a:xfrm>
        </p:spPr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  <a:ea typeface="+mn-ea"/>
                <a:cs typeface="+mn-cs"/>
              </a:rPr>
              <a:t>Kitchen Devices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9" name="Picture 8" descr="IMG-20150608-WA007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3672408" cy="446449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" name="Picture 9" descr="IMG-20160730-WA007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556792"/>
            <a:ext cx="388843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4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6248400"/>
            <a:ext cx="2138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District -</a:t>
            </a:r>
            <a:r>
              <a:rPr lang="en-US" b="1" dirty="0" err="1" smtClean="0"/>
              <a:t>Chhindwara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  <a:t>Proposal For  2019-20</a:t>
            </a:r>
            <a:b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>(Primary &amp; Upper Primary)</a:t>
            </a:r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</a:br>
            <a:endParaRPr lang="en-US" sz="3200" dirty="0"/>
          </a:p>
        </p:txBody>
      </p:sp>
      <p:pic>
        <p:nvPicPr>
          <p:cNvPr id="4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9000" y="1371600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(In </a:t>
            </a:r>
            <a:r>
              <a:rPr lang="en-US" b="1" dirty="0" err="1" smtClean="0"/>
              <a:t>Lakh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10" name="Chart 9"/>
          <p:cNvGraphicFramePr/>
          <p:nvPr/>
        </p:nvGraphicFramePr>
        <p:xfrm>
          <a:off x="304800" y="1600200"/>
          <a:ext cx="84582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990000"/>
                </a:solidFill>
                <a:latin typeface="Comic Sans MS" pitchFamily="66" charset="0"/>
              </a:rPr>
              <a:t>Flexi fund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Expected Allocation Rs. 64.98 Cr  </a:t>
            </a:r>
          </a:p>
          <a:p>
            <a:r>
              <a:rPr lang="en-US" dirty="0" smtClean="0"/>
              <a:t>Proposed activities </a:t>
            </a:r>
          </a:p>
          <a:p>
            <a:pPr lvl="2"/>
            <a:r>
              <a:rPr lang="en-US" dirty="0" smtClean="0"/>
              <a:t>Nutrition Kitchen Gardens </a:t>
            </a:r>
          </a:p>
          <a:p>
            <a:pPr lvl="2"/>
            <a:r>
              <a:rPr lang="en-US" dirty="0" smtClean="0"/>
              <a:t>Additional Nutrition to students of 75 blocks identified by State Public Health and Family Welfare Department with poor Composite Health and Nutrition Index .</a:t>
            </a:r>
          </a:p>
          <a:p>
            <a:pPr lvl="2"/>
            <a:r>
              <a:rPr lang="en-US" dirty="0" smtClean="0"/>
              <a:t>Distribution of </a:t>
            </a:r>
            <a:r>
              <a:rPr lang="en-US" dirty="0" err="1" smtClean="0"/>
              <a:t>Chikki</a:t>
            </a:r>
            <a:r>
              <a:rPr lang="en-US" dirty="0" smtClean="0"/>
              <a:t>  made out of ground nut and </a:t>
            </a:r>
            <a:r>
              <a:rPr lang="en-US" dirty="0" err="1" smtClean="0"/>
              <a:t>jaggery</a:t>
            </a:r>
            <a:r>
              <a:rPr lang="en-US" dirty="0" smtClean="0"/>
              <a:t> by NRLM compliant SHGs .</a:t>
            </a:r>
          </a:p>
          <a:p>
            <a:pPr>
              <a:buNone/>
            </a:pPr>
            <a:r>
              <a:rPr lang="en-US" dirty="0" smtClean="0"/>
              <a:t>		</a:t>
            </a:r>
            <a:endParaRPr lang="en-US" dirty="0"/>
          </a:p>
        </p:txBody>
      </p:sp>
      <p:pic>
        <p:nvPicPr>
          <p:cNvPr id="4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990000"/>
                </a:solidFill>
                <a:latin typeface="Comic Sans MS" pitchFamily="66" charset="0"/>
              </a:rPr>
              <a:t>Flexi fund</a:t>
            </a:r>
            <a:endParaRPr lang="en-US" dirty="0"/>
          </a:p>
        </p:txBody>
      </p:sp>
      <p:pic>
        <p:nvPicPr>
          <p:cNvPr id="4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1295400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Distribution of </a:t>
            </a:r>
            <a:r>
              <a:rPr lang="en-US" b="1" dirty="0" err="1" smtClean="0"/>
              <a:t>Chikki</a:t>
            </a:r>
            <a:r>
              <a:rPr lang="en-US" b="1" dirty="0" smtClean="0"/>
              <a:t> </a:t>
            </a:r>
            <a:endParaRPr lang="en-US" b="1" dirty="0"/>
          </a:p>
        </p:txBody>
      </p:sp>
      <p:graphicFrame>
        <p:nvGraphicFramePr>
          <p:cNvPr id="9" name="Chart 8"/>
          <p:cNvGraphicFramePr/>
          <p:nvPr/>
        </p:nvGraphicFramePr>
        <p:xfrm>
          <a:off x="304800" y="2057400"/>
          <a:ext cx="83058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852704"/>
          </a:xfrm>
        </p:spPr>
        <p:txBody>
          <a:bodyPr>
            <a:normAutofit fontScale="90000"/>
          </a:bodyPr>
          <a:lstStyle/>
          <a:p>
            <a:r>
              <a:rPr lang="en-US" b="1" u="sng" dirty="0" err="1" smtClean="0">
                <a:solidFill>
                  <a:srgbClr val="990000"/>
                </a:solidFill>
                <a:latin typeface="Comic Sans MS" pitchFamily="66" charset="0"/>
              </a:rPr>
              <a:t>Chikki</a:t>
            </a:r>
            <a:r>
              <a:rPr lang="en-US" b="1" u="sng" dirty="0" smtClean="0">
                <a:solidFill>
                  <a:srgbClr val="990000"/>
                </a:solidFill>
                <a:latin typeface="Comic Sans MS" pitchFamily="66" charset="0"/>
              </a:rPr>
              <a:t> Making by NRLM SHGs</a:t>
            </a:r>
          </a:p>
        </p:txBody>
      </p:sp>
      <p:pic>
        <p:nvPicPr>
          <p:cNvPr id="4" name="Picture 3" descr="C:\Users\acer\Desktop\photo  distric  wise\dc54f59a-46a5-4df1-b9ea-7ba137ee573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676400"/>
            <a:ext cx="3962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6" descr="C:\Users\acer\Desktop\photo  distric  wise\e8f9c8a2-7eef-4033-80a1-c62205be35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676400"/>
            <a:ext cx="4191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u="sng" dirty="0" err="1" smtClean="0">
                <a:solidFill>
                  <a:srgbClr val="990000"/>
                </a:solidFill>
                <a:latin typeface="Comic Sans MS" pitchFamily="66" charset="0"/>
              </a:rPr>
              <a:t>Chikki</a:t>
            </a:r>
            <a:r>
              <a:rPr lang="en-US" b="1" u="sng" dirty="0" smtClean="0">
                <a:solidFill>
                  <a:srgbClr val="990000"/>
                </a:solidFill>
                <a:latin typeface="Comic Sans MS" pitchFamily="66" charset="0"/>
              </a:rPr>
              <a:t> Distribution</a:t>
            </a:r>
            <a:endParaRPr lang="en-US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6" name="Picture 5" descr="C:\Users\acer\Desktop\photo  distric  wise\f62e27df-39e7-4e2e-895c-769a308e5f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730066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990000"/>
                </a:solidFill>
                <a:latin typeface="Comic Sans MS" pitchFamily="66" charset="0"/>
              </a:rPr>
              <a:t>Kitchen Garden</a:t>
            </a:r>
            <a:r>
              <a:rPr lang="en-US" u="sng" dirty="0" smtClean="0">
                <a:solidFill>
                  <a:srgbClr val="990000"/>
                </a:solidFill>
                <a:latin typeface="Times New Roman" pitchFamily="18" charset="0"/>
              </a:rPr>
              <a:t/>
            </a:r>
            <a:br>
              <a:rPr lang="en-US" u="sng" dirty="0" smtClean="0">
                <a:solidFill>
                  <a:srgbClr val="990000"/>
                </a:solidFill>
                <a:latin typeface="Times New Roman" pitchFamily="18" charset="0"/>
              </a:rPr>
            </a:br>
            <a:endParaRPr lang="en-US" u="sng" dirty="0"/>
          </a:p>
        </p:txBody>
      </p:sp>
      <p:pic>
        <p:nvPicPr>
          <p:cNvPr id="5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533400" y="1905000"/>
          <a:ext cx="80010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80696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smtClean="0">
                <a:solidFill>
                  <a:srgbClr val="990000"/>
                </a:solidFill>
                <a:latin typeface="Comic Sans MS" pitchFamily="66" charset="0"/>
              </a:rPr>
              <a:t>Kitchen Garden in School </a:t>
            </a:r>
            <a:endParaRPr lang="en-US" sz="4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3" name="Picture 2" descr="C:\Users\acer\AppData\Local\Temp\Rar$DRa0.436\IMG-20190514-WA00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44824"/>
            <a:ext cx="6840760" cy="447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600" y="6324600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District - </a:t>
            </a:r>
            <a:r>
              <a:rPr lang="en-US" b="1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Sagar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>
            <a:normAutofit/>
          </a:bodyPr>
          <a:lstStyle/>
          <a:p>
            <a:r>
              <a:rPr lang="en-US" sz="4000" b="1" u="sng" dirty="0" smtClean="0">
                <a:solidFill>
                  <a:srgbClr val="990000"/>
                </a:solidFill>
                <a:latin typeface="Comic Sans MS" pitchFamily="66" charset="0"/>
              </a:rPr>
              <a:t>Kitchen Garden in School</a:t>
            </a:r>
            <a:endParaRPr lang="en-US" sz="4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5" name="Picture 4" descr="IMG-20160129-WA00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844824"/>
            <a:ext cx="381642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20150812_1253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844824"/>
            <a:ext cx="417646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4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6019800"/>
            <a:ext cx="2422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District - </a:t>
            </a:r>
            <a:r>
              <a:rPr lang="en-US" b="1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Chhindwara</a:t>
            </a:r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r>
              <a:rPr lang="en-US" sz="4000" b="1" u="sng" dirty="0" smtClean="0">
                <a:solidFill>
                  <a:srgbClr val="990000"/>
                </a:solidFill>
                <a:latin typeface="Comic Sans MS" pitchFamily="66" charset="0"/>
              </a:rPr>
              <a:t> Kitchen Garden in School </a:t>
            </a:r>
            <a:endParaRPr lang="en-US" sz="4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5" name="Content Placeholder 10" descr="C:\Users\future\Desktop\PHOTO 14-5-19\PS CHATERA\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935163"/>
            <a:ext cx="4045738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cer\AppData\Local\Temp\Rar$DRa0.436\IMG-20190514-WA00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16832"/>
            <a:ext cx="396044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4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6488668"/>
            <a:ext cx="2422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District - </a:t>
            </a:r>
            <a:r>
              <a:rPr lang="en-US" b="1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Balaghat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962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990000"/>
                </a:solidFill>
                <a:latin typeface="Comic Sans MS" pitchFamily="66" charset="0"/>
              </a:rPr>
              <a:t>Working Days</a:t>
            </a:r>
            <a:r>
              <a:rPr lang="en-US" b="1" dirty="0" smtClean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en-US" b="1" dirty="0" smtClean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990000"/>
                </a:solidFill>
                <a:latin typeface="Comic Sans MS" pitchFamily="66" charset="0"/>
              </a:rPr>
              <a:t>(April 2018 to March. 2019)</a:t>
            </a:r>
            <a:endParaRPr lang="en-US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304800" y="1752600"/>
          <a:ext cx="8534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5" descr="MDM Logo 6 c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001000" cy="1143000"/>
          </a:xfrm>
        </p:spPr>
        <p:txBody>
          <a:bodyPr>
            <a:no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LPG GAS CONNECTION </a:t>
            </a:r>
            <a:b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</a:br>
            <a:endParaRPr lang="en-US" sz="3000" dirty="0"/>
          </a:p>
        </p:txBody>
      </p:sp>
      <p:pic>
        <p:nvPicPr>
          <p:cNvPr id="3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0" y="1828800"/>
          <a:ext cx="9143999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001000" cy="1143000"/>
          </a:xfrm>
        </p:spPr>
        <p:txBody>
          <a:bodyPr>
            <a:no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LPG GAS CONNECTION DISTRIBUTION </a:t>
            </a:r>
            <a:b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</a:br>
            <a:endParaRPr lang="en-US" sz="3000" dirty="0"/>
          </a:p>
        </p:txBody>
      </p:sp>
      <p:pic>
        <p:nvPicPr>
          <p:cNvPr id="3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 descr="C:\Users\acer\Desktop\photo  distric  wise\1480381e-b0a5-4700-9dc0-0d4eb58c5d4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0574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066800" y="6172200"/>
            <a:ext cx="304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District -  </a:t>
            </a:r>
            <a:r>
              <a:rPr lang="en-US" b="1" dirty="0" err="1" smtClean="0"/>
              <a:t>Khandwa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708688"/>
          </a:xfrm>
        </p:spPr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Clean Kitchen Competition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5" name="Picture 4" descr="C:\Users\acer\Downloads\WhatsApp Image 2019-05-17 at 8.15.57 PM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09800"/>
            <a:ext cx="7967464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6248400"/>
            <a:ext cx="2207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District - </a:t>
            </a:r>
            <a:r>
              <a:rPr lang="en-US" b="1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Vidisha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990600"/>
            <a:ext cx="8458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 the district level, three awards have been given in Clean Kitchen Competition.</a:t>
            </a:r>
          </a:p>
          <a:p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First prize – Rs. 50000/-	Second prize – Rs.30000/-	Third prize - Rs. 20000/-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08688"/>
          </a:xfrm>
        </p:spPr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Clean Kitchen Competition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lenovo\Pictures\MDM PIC\WhatsApp Image 2019-05-18 at 8.45.13 AM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828800"/>
            <a:ext cx="4648200" cy="4114800"/>
          </a:xfrm>
          <a:prstGeom prst="rect">
            <a:avLst/>
          </a:prstGeom>
          <a:noFill/>
        </p:spPr>
      </p:pic>
      <p:pic>
        <p:nvPicPr>
          <p:cNvPr id="1027" name="Picture 3" descr="C:\Users\lenovo\Pictures\MDM PIC\WhatsApp Image 2019-05-18 at 8.45.13 AM(3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1" y="1828800"/>
            <a:ext cx="4038599" cy="413677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81000" y="6019800"/>
            <a:ext cx="23595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District - </a:t>
            </a:r>
            <a:r>
              <a:rPr lang="en-US" b="1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Vidisha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Clean Kitchen Competition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6" name="Picture 5" descr="C:\Users\acer\Downloads\WhatsApp Image 2019-05-17 at 8.15.53 PM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981200"/>
            <a:ext cx="4038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lenovo\Pictures\MDM PIC\WhatsApp Image 2019-05-18 at 8.45.13 A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828800"/>
            <a:ext cx="4572000" cy="4038600"/>
          </a:xfrm>
          <a:prstGeom prst="rect">
            <a:avLst/>
          </a:prstGeom>
          <a:noFill/>
        </p:spPr>
      </p:pic>
      <p:pic>
        <p:nvPicPr>
          <p:cNvPr id="5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5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latin typeface="DevLys 010" pitchFamily="2" charset="0"/>
              </a:rPr>
              <a:t> </a:t>
            </a:r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Drinking Water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4" name="Content Placeholder 3" descr="C:\Users\acer\Downloads\WhatsApp Image 2019-05-14 at 12.20.08 AM.jpe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844824"/>
            <a:ext cx="4032448" cy="447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cer\AppData\Local\Temp\Rar$DRa0.436\IMG-20190514-WA00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44824"/>
            <a:ext cx="3960440" cy="447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4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6488668"/>
            <a:ext cx="335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District – </a:t>
            </a:r>
            <a:r>
              <a:rPr lang="en-US" b="1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Sagar</a:t>
            </a:r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b="1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Khargone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852704"/>
          </a:xfrm>
        </p:spPr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Cooking of MDM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3" name="Picture 2" descr="20140929_1514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3952055" cy="226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acer\AppData\Local\Temp\Rar$DRa0.853\ZP Burhanpur mdm photo\Image057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055" y="1584175"/>
            <a:ext cx="3795464" cy="226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4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6" descr="C:\Users\acer\AppData\Local\Temp\Rar$DRa0.506\GPS_Khiri_Kailara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055" y="3946375"/>
            <a:ext cx="3886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cer\Downloads\WhatsApp Image 2019-05-14 at 12.20.10 AM (1)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055" y="3946375"/>
            <a:ext cx="3733800" cy="241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7200" y="6488668"/>
            <a:ext cx="4600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District - </a:t>
            </a:r>
            <a:r>
              <a:rPr lang="en-US" b="1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Chhindwara</a:t>
            </a:r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Morena</a:t>
            </a:r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Burhanpur</a:t>
            </a:r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Making food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4" name="Content Placeholder 3" descr="C:\Users\acer\Desktop\photo  distric  wise\958ad5a6-a4e7-4362-80f5-3ecd4d6ef97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3962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cer\Desktop\photo  distric  wise\39258370-2020-4efc-a33b-6a3f3424d89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600200"/>
            <a:ext cx="364232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cer\Desktop\photo  distric  wise\db239505-f171-47d3-a021-57b0aa76bd0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962400"/>
            <a:ext cx="3952055" cy="254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cer\Desktop\photo  distric  wise\c3d82d12-24e9-429a-9ca9-fda0a4e0e4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886200"/>
            <a:ext cx="3733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6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6488668"/>
            <a:ext cx="388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District – </a:t>
            </a:r>
            <a:r>
              <a:rPr lang="en-US" b="1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Chhindwara</a:t>
            </a:r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b="1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Harda</a:t>
            </a:r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000" b="1" u="sng" dirty="0" smtClean="0">
                <a:solidFill>
                  <a:srgbClr val="990000"/>
                </a:solidFill>
                <a:latin typeface="Comic Sans MS" pitchFamily="66" charset="0"/>
              </a:rPr>
              <a:t>Multi tap Hand wash Unit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4" name="Picture 3" descr="C:\Users\acer\Downloads\WhatsApp Image 2019-05-17 at 8.11.24 PM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818" y="1844824"/>
            <a:ext cx="422919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G-20150120-WA004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1772816"/>
            <a:ext cx="4242548" cy="482453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5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4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000" b="1" u="sng" dirty="0" smtClean="0">
                <a:solidFill>
                  <a:srgbClr val="990000"/>
                </a:solidFill>
                <a:latin typeface="Comic Sans MS" pitchFamily="66" charset="0"/>
              </a:rPr>
              <a:t>Multi tap Hand wash Unit</a:t>
            </a:r>
            <a:endParaRPr lang="en-US" sz="3000" dirty="0">
              <a:latin typeface="DevLys 010" pitchFamily="2" charset="0"/>
            </a:endParaRPr>
          </a:p>
        </p:txBody>
      </p:sp>
      <p:pic>
        <p:nvPicPr>
          <p:cNvPr id="3" name="Picture 2" descr="C:\Users\acer\Downloads\WhatsApp Image 2019-05-17 at 8.13.55 PM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0200"/>
            <a:ext cx="4191000" cy="467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Picture 8" descr="C:\Users\acer\Desktop\photo  distric  wise\neemucha\WhatsApp Image 2019-05-13 at 11.28.22 PM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600200"/>
            <a:ext cx="406029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33400" y="6324600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 smtClean="0"/>
              <a:t>District- </a:t>
            </a:r>
            <a:r>
              <a:rPr lang="en-IN" b="1" dirty="0" err="1" smtClean="0"/>
              <a:t>Neemuch</a:t>
            </a:r>
            <a:endParaRPr lang="en-US" b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990000"/>
                </a:solidFill>
                <a:latin typeface="Comic Sans MS" pitchFamily="66" charset="0"/>
              </a:rPr>
              <a:t>Coverage against Enrollment</a:t>
            </a:r>
            <a:r>
              <a:rPr lang="en-US" b="1" dirty="0" smtClean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en-US" b="1" dirty="0" smtClean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990000"/>
                </a:solidFill>
                <a:latin typeface="Comic Sans MS" pitchFamily="66" charset="0"/>
              </a:rPr>
              <a:t>(April 2018 to March. 2019)</a:t>
            </a:r>
            <a:endParaRPr lang="en-US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609600" y="2057400"/>
          <a:ext cx="78486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315200" y="1752600"/>
            <a:ext cx="135255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b="1" dirty="0">
                <a:latin typeface="Comic Sans MS" pitchFamily="66" charset="0"/>
              </a:rPr>
              <a:t>(In </a:t>
            </a:r>
            <a:r>
              <a:rPr lang="en-US" b="1" dirty="0" err="1">
                <a:latin typeface="Comic Sans MS" pitchFamily="66" charset="0"/>
              </a:rPr>
              <a:t>Lakh</a:t>
            </a:r>
            <a:r>
              <a:rPr lang="en-US" b="1" dirty="0">
                <a:latin typeface="Comic Sans MS" pitchFamily="66" charset="0"/>
              </a:rPr>
              <a:t>)  </a:t>
            </a:r>
          </a:p>
        </p:txBody>
      </p:sp>
      <p:pic>
        <p:nvPicPr>
          <p:cNvPr id="5" name="Picture 5" descr="MDM Logo 6 c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u="sng" dirty="0" err="1" smtClean="0">
                <a:solidFill>
                  <a:srgbClr val="990000"/>
                </a:solidFill>
                <a:latin typeface="Comic Sans MS" pitchFamily="66" charset="0"/>
              </a:rPr>
              <a:t>Handwash</a:t>
            </a:r>
            <a:r>
              <a:rPr lang="en-US" sz="32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DevLys 010" pitchFamily="2" charset="0"/>
            </a:endParaRPr>
          </a:p>
        </p:txBody>
      </p:sp>
      <p:pic>
        <p:nvPicPr>
          <p:cNvPr id="9" name="Content Placeholder 8" descr="C:\Users\acer\AppData\Local\Temp\Rar$DRa0.849\4KWL4KSw4KWB4KSW4KWH_________________________________________________________.jpe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1295400"/>
            <a:ext cx="46440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acer\Desktop\photo  distric  wise\neemucha\WhatsApp Image 2019-05-13 at 11.28.25 PM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788296"/>
            <a:ext cx="421196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acer\AppData\Local\Temp\Rar$DRa0.389\Photos\3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223392"/>
            <a:ext cx="407293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D:\2017-18\m\Presentation GOA\PIC\IMG-20171028-WA006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887688"/>
            <a:ext cx="4392488" cy="22322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6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6324600"/>
            <a:ext cx="3844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District – </a:t>
            </a:r>
            <a:r>
              <a:rPr lang="en-US" b="1" dirty="0" err="1" smtClean="0"/>
              <a:t>Guna</a:t>
            </a:r>
            <a:r>
              <a:rPr lang="en-US" b="1" dirty="0" smtClean="0"/>
              <a:t>, </a:t>
            </a:r>
            <a:r>
              <a:rPr lang="en-US" b="1" dirty="0" err="1" smtClean="0"/>
              <a:t>Neemuch</a:t>
            </a:r>
            <a:r>
              <a:rPr lang="en-US" b="1" dirty="0" smtClean="0"/>
              <a:t> and </a:t>
            </a:r>
            <a:r>
              <a:rPr lang="en-US" b="1" dirty="0" err="1" smtClean="0"/>
              <a:t>Vidisha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u="sng" dirty="0" err="1" smtClean="0">
                <a:solidFill>
                  <a:srgbClr val="990000"/>
                </a:solidFill>
                <a:latin typeface="Comic Sans MS" pitchFamily="66" charset="0"/>
              </a:rPr>
              <a:t>Handwash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4" name="Content Placeholder 3" descr="C:\Users\acer\AppData\Local\Temp\Rar$DRa0.861\IMG-20180925-WA041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24000"/>
            <a:ext cx="38862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cer\Desktop\photo  distric  wise\neemucha\WhatsApp Image 2019-05-13 at 11.28.19 PM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38100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4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0" y="6248400"/>
            <a:ext cx="1430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District </a:t>
            </a:r>
            <a:r>
              <a:rPr lang="en-US" b="1" dirty="0" err="1" smtClean="0"/>
              <a:t>Datia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u="sng" dirty="0" err="1" smtClean="0">
                <a:solidFill>
                  <a:srgbClr val="990000"/>
                </a:solidFill>
                <a:latin typeface="Comic Sans MS" pitchFamily="66" charset="0"/>
              </a:rPr>
              <a:t>Handwash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4" name="Content Placeholder 3" descr="C:\Users\acer\AppData\Local\Temp\Rar$DRa0.159\_______________________________________________________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396240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cer\Downloads\WhatsApp Image 2019-05-14 at 12.20.10 AM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676400"/>
            <a:ext cx="44313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4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61722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District – </a:t>
            </a:r>
            <a:r>
              <a:rPr lang="en-US" b="1" dirty="0" err="1" smtClean="0"/>
              <a:t>Dewas</a:t>
            </a:r>
            <a:r>
              <a:rPr lang="en-US" b="1" dirty="0" smtClean="0"/>
              <a:t> and </a:t>
            </a:r>
            <a:r>
              <a:rPr lang="en-US" b="1" dirty="0" err="1" smtClean="0"/>
              <a:t>khargone</a:t>
            </a:r>
            <a:endParaRPr lang="en-US" b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04088"/>
            <a:ext cx="8382000" cy="780696"/>
          </a:xfrm>
        </p:spPr>
        <p:txBody>
          <a:bodyPr>
            <a:normAutofit/>
          </a:bodyPr>
          <a:lstStyle/>
          <a:p>
            <a:r>
              <a:rPr lang="en-IN" sz="3000" b="1" u="sng" dirty="0" smtClean="0">
                <a:solidFill>
                  <a:srgbClr val="990000"/>
                </a:solidFill>
                <a:latin typeface="Comic Sans MS" pitchFamily="66" charset="0"/>
              </a:rPr>
              <a:t>MDM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5" name="Picture 4" descr="C:\Users\steno\Desktop\New folder (2)\8888888\IMG-20151221-WA017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16832"/>
            <a:ext cx="3960439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cer\Desktop\photo  distric  wise\neemucha\WhatsApp Image 2019-05-13 at 11.28.38 PM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57400"/>
            <a:ext cx="403244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4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6172200"/>
            <a:ext cx="297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District -</a:t>
            </a:r>
            <a:r>
              <a:rPr lang="en-US" b="1" dirty="0" err="1" smtClean="0"/>
              <a:t>Neemuch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80696"/>
          </a:xfrm>
        </p:spPr>
        <p:txBody>
          <a:bodyPr>
            <a:normAutofit/>
          </a:bodyPr>
          <a:lstStyle/>
          <a:p>
            <a:r>
              <a:rPr lang="en-IN" sz="3000" b="1" u="sng" dirty="0" err="1" smtClean="0">
                <a:solidFill>
                  <a:srgbClr val="990000"/>
                </a:solidFill>
                <a:latin typeface="Comic Sans MS" pitchFamily="66" charset="0"/>
              </a:rPr>
              <a:t>Tithi</a:t>
            </a:r>
            <a:r>
              <a:rPr lang="en-IN" sz="3000" b="1" u="sng" dirty="0" smtClean="0">
                <a:solidFill>
                  <a:srgbClr val="990000"/>
                </a:solidFill>
                <a:latin typeface="Comic Sans MS" pitchFamily="66" charset="0"/>
              </a:rPr>
              <a:t> </a:t>
            </a:r>
            <a:r>
              <a:rPr lang="en-IN" sz="3000" b="1" u="sng" dirty="0" err="1" smtClean="0">
                <a:solidFill>
                  <a:srgbClr val="990000"/>
                </a:solidFill>
                <a:latin typeface="Comic Sans MS" pitchFamily="66" charset="0"/>
              </a:rPr>
              <a:t>Bhoj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1027" name="Picture 3" descr="C:\Users\acer\Desktop\photo  distric  wise\New folder (2)\78ef8d2f-599f-4404-9408-67dbcde6615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4104456" cy="4536504"/>
          </a:xfrm>
          <a:prstGeom prst="rect">
            <a:avLst/>
          </a:prstGeom>
          <a:noFill/>
        </p:spPr>
      </p:pic>
      <p:pic>
        <p:nvPicPr>
          <p:cNvPr id="4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 descr="C:\Users\acer\Desktop\photo  distric  wise\1f37f6e2-d32b-457b-bfc3-133e64c42c7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44824"/>
            <a:ext cx="4304953" cy="447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200" y="6488668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District –Ujjain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Training of Cook cum helpers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6" name="Content Placeholder 3" descr="E:\PHOTO ALBUM\itc shef\MDM WORKSHOP &amp; INT. CHEF DAY 20.10.2016\DSC_0330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060848"/>
            <a:ext cx="691276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990600" y="6248400"/>
            <a:ext cx="2138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District- </a:t>
            </a:r>
            <a:r>
              <a:rPr lang="en-US" b="1" dirty="0" err="1" smtClean="0"/>
              <a:t>Chhindwara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80696"/>
          </a:xfrm>
        </p:spPr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Training of Cook cum helpers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3" name="Picture 2" descr="20140929_1506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46449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 descr="20140929_145517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44824"/>
            <a:ext cx="418314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4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6488668"/>
            <a:ext cx="2138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District- </a:t>
            </a:r>
            <a:r>
              <a:rPr lang="en-US" b="1" dirty="0" err="1" smtClean="0"/>
              <a:t>Chhindwara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05800" cy="780696"/>
          </a:xfrm>
        </p:spPr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Milk Distribution</a:t>
            </a:r>
          </a:p>
        </p:txBody>
      </p:sp>
      <p:pic>
        <p:nvPicPr>
          <p:cNvPr id="4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2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1219200"/>
            <a:ext cx="883920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6538" indent="-236538" algn="just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From 15.07.2015 milk is being served to students of Primary schools and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Anganwadis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three times a weak (Monday, Wednesday and Friday).</a:t>
            </a:r>
          </a:p>
          <a:p>
            <a:pPr marL="236538" indent="-236538" algn="just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100 ml warm liquid milk prepared out of 10 gm milk powder.</a:t>
            </a:r>
          </a:p>
        </p:txBody>
      </p:sp>
      <p:pic>
        <p:nvPicPr>
          <p:cNvPr id="10" name="Content Placeholder 3" descr="C:\Users\acer\Desktop\photo  distric  wise\862db5bc-ca27-47ef-b607-beff9ca018a8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9" y="3429000"/>
            <a:ext cx="4114801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429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 rot="10800000" flipV="1">
            <a:off x="685800" y="6488668"/>
            <a:ext cx="3177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District - </a:t>
            </a:r>
            <a:r>
              <a:rPr lang="en-US" b="1" dirty="0" err="1" smtClean="0"/>
              <a:t>Khargone</a:t>
            </a:r>
            <a:endParaRPr lang="en-US" b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Milk Distribution</a:t>
            </a:r>
          </a:p>
        </p:txBody>
      </p:sp>
      <p:pic>
        <p:nvPicPr>
          <p:cNvPr id="8" name="Picture 7" descr="C:\Users\acer\AppData\Local\Temp\Rar$DRa0.506\GPS_Chnoti_Sabalgarh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4191000"/>
            <a:ext cx="3276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Picture 2" descr="C:\Users\steno\Desktop\ppt\sausar inovetion\20150812_1318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191000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C:\Users\acer\Desktop\photo  distric  wise\f0edd9cb-bf0b-4e28-88b8-f83f11daeae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628800"/>
            <a:ext cx="6944816" cy="23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 rot="10800000" flipV="1">
            <a:off x="685799" y="6488668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District – </a:t>
            </a:r>
            <a:r>
              <a:rPr lang="en-US" b="1" dirty="0" err="1" smtClean="0"/>
              <a:t>Morena</a:t>
            </a:r>
            <a:r>
              <a:rPr lang="en-US" b="1" dirty="0" smtClean="0"/>
              <a:t>, </a:t>
            </a:r>
            <a:r>
              <a:rPr lang="en-US" b="1" dirty="0" err="1" smtClean="0"/>
              <a:t>Mandla</a:t>
            </a:r>
            <a:r>
              <a:rPr lang="en-US" b="1" dirty="0" smtClean="0"/>
              <a:t> and </a:t>
            </a:r>
            <a:r>
              <a:rPr lang="en-US" b="1" dirty="0" err="1" smtClean="0"/>
              <a:t>Dhar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u="sng" dirty="0" smtClean="0">
                <a:solidFill>
                  <a:srgbClr val="990000"/>
                </a:solidFill>
                <a:latin typeface="Comic Sans MS" pitchFamily="66" charset="0"/>
              </a:rPr>
              <a:t>Inspection of Milk Distribution by Local MLA</a:t>
            </a:r>
            <a:endParaRPr lang="en-US" sz="28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3" name="Picture 2" descr="C:\Users\acer\Downloads\WhatsApp Image 2019-05-18 at 3.17.52 AM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35814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acer\Downloads\WhatsApp Image 2019-05-18 at 3.17.52 AM (1)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600200"/>
            <a:ext cx="388620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4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6488668"/>
            <a:ext cx="289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District -</a:t>
            </a:r>
            <a:r>
              <a:rPr lang="en-US" b="1" dirty="0" err="1" smtClean="0"/>
              <a:t>Mandla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7848600" cy="1143000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-US" b="1" u="sng" dirty="0" smtClean="0">
                <a:solidFill>
                  <a:srgbClr val="990000"/>
                </a:solidFill>
                <a:latin typeface="Comic Sans MS" pitchFamily="66" charset="0"/>
              </a:rPr>
              <a:t>Coverage against PAB approval</a:t>
            </a:r>
            <a:r>
              <a:rPr lang="en-US" b="1" dirty="0" smtClean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en-US" b="1" dirty="0" smtClean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990000"/>
                </a:solidFill>
                <a:latin typeface="Comic Sans MS" pitchFamily="66" charset="0"/>
              </a:rPr>
              <a:t>(April 2018 to March. 2019)</a:t>
            </a:r>
            <a:endParaRPr lang="en-US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457200" y="1828800"/>
          <a:ext cx="79248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391400" y="1600200"/>
            <a:ext cx="135255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b="1" dirty="0">
                <a:latin typeface="Comic Sans MS" pitchFamily="66" charset="0"/>
              </a:rPr>
              <a:t>(In </a:t>
            </a:r>
            <a:r>
              <a:rPr lang="en-US" b="1" dirty="0" err="1">
                <a:latin typeface="Comic Sans MS" pitchFamily="66" charset="0"/>
              </a:rPr>
              <a:t>Lakh</a:t>
            </a:r>
            <a:r>
              <a:rPr lang="en-US" b="1" dirty="0">
                <a:latin typeface="Comic Sans MS" pitchFamily="66" charset="0"/>
              </a:rPr>
              <a:t>)  </a:t>
            </a:r>
          </a:p>
        </p:txBody>
      </p:sp>
      <p:pic>
        <p:nvPicPr>
          <p:cNvPr id="7" name="Picture 5" descr="MDM Logo 6 c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Health Checkup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4" name="Content Placeholder 3" descr="C:\Users\acer\Desktop\photo  distric  wise\3467ca33-cda6-4b7b-af46-3ebd562ba95c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7239000" cy="515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6488668"/>
            <a:ext cx="289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District -</a:t>
            </a:r>
            <a:r>
              <a:rPr lang="en-US" b="1" dirty="0" err="1" smtClean="0"/>
              <a:t>Mandla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Health Checkup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3" name="Picture 2" descr="IMG-20140801-WA003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28800"/>
            <a:ext cx="4248472" cy="44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4" descr="C:\Users\acer\Desktop\photo  distric  wise\ddfc8d71-203b-4436-b89f-54096419b372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772816"/>
            <a:ext cx="417646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4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6324600"/>
            <a:ext cx="289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District -</a:t>
            </a:r>
            <a:r>
              <a:rPr lang="en-US" b="1" dirty="0" err="1" smtClean="0"/>
              <a:t>Dewas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Health Checkup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3" name="Picture 2" descr="C:\Users\acer\Downloads\WhatsApp Image 2019-05-18 at 3.18.10 AM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44824"/>
            <a:ext cx="741682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6488668"/>
            <a:ext cx="289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District -</a:t>
            </a:r>
            <a:r>
              <a:rPr lang="en-US" b="1" dirty="0" err="1" smtClean="0"/>
              <a:t>Mandla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3200" b="1" dirty="0" smtClean="0">
                <a:solidFill>
                  <a:srgbClr val="C00000"/>
                </a:solidFill>
              </a:rPr>
              <a:t> Emergency Medical Plan / Contingency plan </a:t>
            </a:r>
            <a:endParaRPr lang="en-IN" altLang="en-US" sz="3200" b="1" dirty="0" smtClean="0">
              <a:solidFill>
                <a:srgbClr val="C00000"/>
              </a:solidFill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1998663" y="1378849"/>
            <a:ext cx="2971800" cy="70788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3-Member committee (SDM, CDPO, BRC’s)</a:t>
            </a:r>
          </a:p>
        </p:txBody>
      </p:sp>
      <p:cxnSp>
        <p:nvCxnSpPr>
          <p:cNvPr id="9" name="Straight Arrow Connector 8"/>
          <p:cNvCxnSpPr>
            <a:endCxn id="10" idx="0"/>
          </p:cNvCxnSpPr>
          <p:nvPr/>
        </p:nvCxnSpPr>
        <p:spPr bwMode="auto">
          <a:xfrm rot="5400000">
            <a:off x="2717010" y="2890937"/>
            <a:ext cx="1506537" cy="635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 Placeholder 13"/>
          <p:cNvSpPr txBox="1">
            <a:spLocks noGrp="1"/>
          </p:cNvSpPr>
          <p:nvPr/>
        </p:nvSpPr>
        <p:spPr bwMode="auto">
          <a:xfrm>
            <a:off x="1981200" y="3647384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indent="-3175" algn="ctr">
              <a:buFont typeface="Wingdings" pitchFamily="2" charset="2"/>
              <a:buNone/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District Magistrate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Placeholder 13"/>
          <p:cNvSpPr txBox="1">
            <a:spLocks/>
          </p:cNvSpPr>
          <p:nvPr/>
        </p:nvSpPr>
        <p:spPr bwMode="auto">
          <a:xfrm>
            <a:off x="4437063" y="2445648"/>
            <a:ext cx="3505200" cy="1015663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indent="-3175" algn="ctr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b="1" kern="0" dirty="0">
                <a:latin typeface="Times New Roman" pitchFamily="18" charset="0"/>
                <a:cs typeface="Times New Roman" pitchFamily="18" charset="0"/>
              </a:rPr>
              <a:t>Committee will inspect the place within 3 hours and send the report within 24 hours </a:t>
            </a:r>
          </a:p>
        </p:txBody>
      </p:sp>
      <p:sp>
        <p:nvSpPr>
          <p:cNvPr id="12" name="Text Placeholder 13"/>
          <p:cNvSpPr txBox="1">
            <a:spLocks/>
          </p:cNvSpPr>
          <p:nvPr/>
        </p:nvSpPr>
        <p:spPr bwMode="auto">
          <a:xfrm>
            <a:off x="1998663" y="5584135"/>
            <a:ext cx="2971800" cy="707886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indent="-3175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r>
              <a:rPr lang="en-US" sz="2000" b="1" kern="0" dirty="0">
                <a:latin typeface="Times New Roman" pitchFamily="18" charset="0"/>
                <a:cs typeface="Times New Roman" pitchFamily="18" charset="0"/>
              </a:rPr>
              <a:t>State Coordinator (MDM)</a:t>
            </a:r>
          </a:p>
        </p:txBody>
      </p:sp>
      <p:cxnSp>
        <p:nvCxnSpPr>
          <p:cNvPr id="13" name="Straight Arrow Connector 12"/>
          <p:cNvCxnSpPr>
            <a:stCxn id="10" idx="2"/>
          </p:cNvCxnSpPr>
          <p:nvPr/>
        </p:nvCxnSpPr>
        <p:spPr bwMode="auto">
          <a:xfrm rot="16200000" flipH="1">
            <a:off x="2713862" y="4800732"/>
            <a:ext cx="1522354" cy="1587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 Placeholder 13"/>
          <p:cNvSpPr txBox="1">
            <a:spLocks/>
          </p:cNvSpPr>
          <p:nvPr/>
        </p:nvSpPr>
        <p:spPr bwMode="auto">
          <a:xfrm>
            <a:off x="4437063" y="4382398"/>
            <a:ext cx="3352800" cy="707886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indent="-3175" algn="ctr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b="1" kern="0" dirty="0">
                <a:latin typeface="Times New Roman" pitchFamily="18" charset="0"/>
                <a:cs typeface="Times New Roman" pitchFamily="18" charset="0"/>
              </a:rPr>
              <a:t>Send the report to Head Office, Bhopal within 24 Hrs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3522663" y="2961584"/>
            <a:ext cx="9144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>
            <a:off x="3492500" y="4731647"/>
            <a:ext cx="9144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" y="46420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060E7D-90C1-471E-9C23-A043D72DAF44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18" name="Picture 5" descr="MDM Logo 6 c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0"/>
            <a:ext cx="838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114458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351EDC"/>
                </a:solidFill>
                <a:latin typeface="Comic Sans MS" pitchFamily="66" charset="0"/>
              </a:rPr>
              <a:t>. </a:t>
            </a:r>
            <a:endParaRPr lang="en-US" b="1" dirty="0">
              <a:solidFill>
                <a:srgbClr val="351EDC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64886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District : Jabalpur</a:t>
            </a:r>
            <a:endParaRPr lang="en-US" b="1" dirty="0"/>
          </a:p>
        </p:txBody>
      </p:sp>
      <p:sp>
        <p:nvSpPr>
          <p:cNvPr id="8" name="Content Placeholder 44"/>
          <p:cNvSpPr txBox="1">
            <a:spLocks/>
          </p:cNvSpPr>
          <p:nvPr/>
        </p:nvSpPr>
        <p:spPr>
          <a:xfrm>
            <a:off x="1" y="457201"/>
            <a:ext cx="8139113" cy="6318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38100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>First Aid Box</a:t>
            </a:r>
          </a:p>
        </p:txBody>
      </p:sp>
      <p:pic>
        <p:nvPicPr>
          <p:cNvPr id="12" name="Picture 11" descr="G:\MDM PHOTO 2014-15\IMG-20160113-WA00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71600"/>
            <a:ext cx="4419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447800"/>
            <a:ext cx="3962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060E7D-90C1-471E-9C23-A043D72DAF44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19400"/>
            <a:ext cx="8229600" cy="731838"/>
          </a:xfrm>
        </p:spPr>
        <p:txBody>
          <a:bodyPr>
            <a:noAutofit/>
          </a:bodyPr>
          <a:lstStyle/>
          <a:p>
            <a:r>
              <a:rPr lang="en-US" sz="79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Thank You</a:t>
            </a:r>
            <a:endParaRPr lang="en-US" sz="7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user\Desktop\161115 meeting ppt\ppt\kukda\IMG-20150815-WA01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149080"/>
            <a:ext cx="4028256" cy="225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cer\AppData\Local\Temp\Rar$DRa0.470\Picture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556792"/>
            <a:ext cx="4032448" cy="255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cer\Desktop\photo  distric  wise\000f57d9-9513-4719-a5ca-f457c3ad9f0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628800"/>
            <a:ext cx="411651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" y="704088"/>
            <a:ext cx="8382000" cy="780696"/>
          </a:xfrm>
        </p:spPr>
        <p:txBody>
          <a:bodyPr>
            <a:normAutofit/>
          </a:bodyPr>
          <a:lstStyle/>
          <a:p>
            <a:r>
              <a:rPr lang="en-IN" sz="4000" b="1" u="sng" dirty="0" smtClean="0">
                <a:solidFill>
                  <a:srgbClr val="990000"/>
                </a:solidFill>
                <a:latin typeface="Comic Sans MS" pitchFamily="66" charset="0"/>
              </a:rPr>
              <a:t>Serving MDM</a:t>
            </a:r>
            <a:endParaRPr lang="en-US" sz="4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9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5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11" descr="C:\Users\acer\Desktop\photo  distric  wise\neemucha\WhatsApp Image 2019-05-13 at 11.28.38 PM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4038600"/>
            <a:ext cx="4114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81000" y="6488668"/>
            <a:ext cx="289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District -</a:t>
            </a:r>
            <a:r>
              <a:rPr lang="en-US" b="1" dirty="0" err="1" smtClean="0"/>
              <a:t>Neemuch</a:t>
            </a:r>
            <a:endParaRPr lang="en-US" b="1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8229600" cy="65563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  <a:t>Food Grains Lifting &amp; </a:t>
            </a:r>
            <a:r>
              <a:rPr lang="en-US" sz="3200" b="1" u="sng" dirty="0" err="1" smtClean="0">
                <a:solidFill>
                  <a:srgbClr val="990000"/>
                </a:solidFill>
                <a:latin typeface="Comic Sans MS" pitchFamily="66" charset="0"/>
              </a:rPr>
              <a:t>Utilisation</a:t>
            </a: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> (April 2018 to March. 2019)</a:t>
            </a:r>
            <a:r>
              <a:rPr lang="en-US" sz="3200" b="1" dirty="0" smtClean="0">
                <a:latin typeface="Comic Sans MS" pitchFamily="66" charset="0"/>
              </a:rPr>
              <a:t/>
            </a:r>
            <a:br>
              <a:rPr lang="en-US" sz="3200" b="1" dirty="0" smtClean="0">
                <a:latin typeface="Comic Sans MS" pitchFamily="66" charset="0"/>
              </a:rPr>
            </a:br>
            <a:endParaRPr lang="en-US" sz="3200" dirty="0"/>
          </a:p>
        </p:txBody>
      </p:sp>
      <p:pic>
        <p:nvPicPr>
          <p:cNvPr id="3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457200" y="1828800"/>
          <a:ext cx="83058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781800" y="1600200"/>
            <a:ext cx="196215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b="1" dirty="0" smtClean="0">
                <a:latin typeface="Comic Sans MS" pitchFamily="66" charset="0"/>
              </a:rPr>
              <a:t>(Qty. In MTs)  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en-US" sz="2800" b="1" u="sng" dirty="0" smtClean="0">
                <a:solidFill>
                  <a:srgbClr val="990000"/>
                </a:solidFill>
                <a:latin typeface="Comic Sans MS" pitchFamily="66" charset="0"/>
              </a:rPr>
              <a:t>Cost of Food Grains</a:t>
            </a:r>
          </a:p>
          <a:p>
            <a:pPr algn="ctr" eaLnBrk="1" hangingPunct="1">
              <a:spcBef>
                <a:spcPts val="0"/>
              </a:spcBef>
            </a:pPr>
            <a:r>
              <a:rPr lang="en-US" sz="2400" b="1" u="sng" dirty="0" smtClean="0">
                <a:solidFill>
                  <a:srgbClr val="990000"/>
                </a:solidFill>
                <a:latin typeface="Comic Sans MS" pitchFamily="66" charset="0"/>
              </a:rPr>
              <a:t> </a:t>
            </a:r>
            <a:endParaRPr lang="en-US" sz="2400" b="1" u="sng" dirty="0">
              <a:latin typeface="Comic Sans MS" pitchFamily="66" charset="0"/>
            </a:endParaRPr>
          </a:p>
        </p:txBody>
      </p:sp>
      <p:pic>
        <p:nvPicPr>
          <p:cNvPr id="3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381000" y="1752600"/>
          <a:ext cx="84582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391400" y="1600200"/>
            <a:ext cx="135255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b="1" dirty="0">
                <a:latin typeface="Comic Sans MS" pitchFamily="66" charset="0"/>
              </a:rPr>
              <a:t>(In </a:t>
            </a:r>
            <a:r>
              <a:rPr lang="en-US" b="1" dirty="0" smtClean="0">
                <a:latin typeface="Comic Sans MS" pitchFamily="66" charset="0"/>
              </a:rPr>
              <a:t>Cr)  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984</TotalTime>
  <Words>1017</Words>
  <Application>Microsoft Office PowerPoint</Application>
  <PresentationFormat>On-screen Show (4:3)</PresentationFormat>
  <Paragraphs>295</Paragraphs>
  <Slides>65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Mid Day Meal Scheme </vt:lpstr>
      <vt:lpstr>Plan Approval by SSMC</vt:lpstr>
      <vt:lpstr>No. of institutions year 2018-19</vt:lpstr>
      <vt:lpstr>Working Days (April 2018 to March. 2019)</vt:lpstr>
      <vt:lpstr>Coverage against Enrollment (April 2018 to March. 2019)</vt:lpstr>
      <vt:lpstr>Coverage against PAB approval (April 2018 to March. 2019)</vt:lpstr>
      <vt:lpstr>Serving MDM</vt:lpstr>
      <vt:lpstr>Food Grains Lifting &amp; Utilisation  (April 2018 to March. 2019) </vt:lpstr>
      <vt:lpstr>Cost of Food Grains  </vt:lpstr>
      <vt:lpstr>Cooking Cost Utilisation (April 2018 to March. 2019) </vt:lpstr>
      <vt:lpstr>CCH – Engagement (April 2018 to March. 2019) </vt:lpstr>
      <vt:lpstr>Cook Cum Helpers</vt:lpstr>
      <vt:lpstr>Honorarium of Cook-Cum-Helper  (April 2018 to March. 2019) </vt:lpstr>
      <vt:lpstr>TA- Utilization (April 2018 to March. 2019) </vt:lpstr>
      <vt:lpstr>MME- Utilization (April 2018 to March, 2019) </vt:lpstr>
      <vt:lpstr>Slide 16</vt:lpstr>
      <vt:lpstr>Kitchen shed </vt:lpstr>
      <vt:lpstr>Dining hall  </vt:lpstr>
      <vt:lpstr>Annual and Monthly Data Entry for F.Y. 2018-19  </vt:lpstr>
      <vt:lpstr>Slide 20</vt:lpstr>
      <vt:lpstr>Slide 21</vt:lpstr>
      <vt:lpstr>Slide 22</vt:lpstr>
      <vt:lpstr> Proposal for the year 2019-20</vt:lpstr>
      <vt:lpstr>Number of Schools </vt:lpstr>
      <vt:lpstr>Coverage of Students </vt:lpstr>
      <vt:lpstr>Slide 26</vt:lpstr>
      <vt:lpstr>Slide 27</vt:lpstr>
      <vt:lpstr>Requirement of CCH and their Honorarium </vt:lpstr>
      <vt:lpstr>Slide 29</vt:lpstr>
      <vt:lpstr>Kitchen Devices</vt:lpstr>
      <vt:lpstr>Proposal For  2019-20 (Primary &amp; Upper Primary) </vt:lpstr>
      <vt:lpstr>Flexi fund</vt:lpstr>
      <vt:lpstr>Flexi fund</vt:lpstr>
      <vt:lpstr>Chikki Making by NRLM SHGs</vt:lpstr>
      <vt:lpstr>Chikki Distribution</vt:lpstr>
      <vt:lpstr>Kitchen Garden </vt:lpstr>
      <vt:lpstr> Kitchen Garden in School </vt:lpstr>
      <vt:lpstr>Kitchen Garden in School</vt:lpstr>
      <vt:lpstr> Kitchen Garden in School </vt:lpstr>
      <vt:lpstr>LPG GAS CONNECTION  </vt:lpstr>
      <vt:lpstr>LPG GAS CONNECTION DISTRIBUTION  </vt:lpstr>
      <vt:lpstr>Clean Kitchen Competition</vt:lpstr>
      <vt:lpstr>Clean Kitchen Competition</vt:lpstr>
      <vt:lpstr>Clean Kitchen Competition</vt:lpstr>
      <vt:lpstr> Drinking Water</vt:lpstr>
      <vt:lpstr>Cooking of MDM</vt:lpstr>
      <vt:lpstr>Making food</vt:lpstr>
      <vt:lpstr>Multi tap Hand wash Unit</vt:lpstr>
      <vt:lpstr>Multi tap Hand wash Unit</vt:lpstr>
      <vt:lpstr>Handwash </vt:lpstr>
      <vt:lpstr>Handwash</vt:lpstr>
      <vt:lpstr>Handwash</vt:lpstr>
      <vt:lpstr>MDM</vt:lpstr>
      <vt:lpstr>Tithi Bhoj</vt:lpstr>
      <vt:lpstr>Training of Cook cum helpers</vt:lpstr>
      <vt:lpstr>Training of Cook cum helpers</vt:lpstr>
      <vt:lpstr>Milk Distribution</vt:lpstr>
      <vt:lpstr>Milk Distribution</vt:lpstr>
      <vt:lpstr>Inspection of Milk Distribution by Local MLA</vt:lpstr>
      <vt:lpstr>Health Checkup</vt:lpstr>
      <vt:lpstr>Health Checkup</vt:lpstr>
      <vt:lpstr>Health Checkup</vt:lpstr>
      <vt:lpstr> Emergency Medical Plan / Contingency plan </vt:lpstr>
      <vt:lpstr>Slide 64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Admin</cp:lastModifiedBy>
  <cp:revision>166</cp:revision>
  <dcterms:created xsi:type="dcterms:W3CDTF">2019-05-24T07:09:44Z</dcterms:created>
  <dcterms:modified xsi:type="dcterms:W3CDTF">2019-06-17T03:46:49Z</dcterms:modified>
</cp:coreProperties>
</file>